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4"/>
  </p:notesMasterIdLst>
  <p:handoutMasterIdLst>
    <p:handoutMasterId r:id="rId95"/>
  </p:handoutMasterIdLst>
  <p:sldIdLst>
    <p:sldId id="420" r:id="rId2"/>
    <p:sldId id="321" r:id="rId3"/>
    <p:sldId id="322" r:id="rId4"/>
    <p:sldId id="394" r:id="rId5"/>
    <p:sldId id="395" r:id="rId6"/>
    <p:sldId id="396" r:id="rId7"/>
    <p:sldId id="397" r:id="rId8"/>
    <p:sldId id="398" r:id="rId9"/>
    <p:sldId id="399" r:id="rId10"/>
    <p:sldId id="401" r:id="rId11"/>
    <p:sldId id="400" r:id="rId12"/>
    <p:sldId id="404" r:id="rId13"/>
    <p:sldId id="331" r:id="rId14"/>
    <p:sldId id="332" r:id="rId15"/>
    <p:sldId id="330" r:id="rId16"/>
    <p:sldId id="333" r:id="rId17"/>
    <p:sldId id="334" r:id="rId18"/>
    <p:sldId id="335" r:id="rId19"/>
    <p:sldId id="337" r:id="rId20"/>
    <p:sldId id="339" r:id="rId21"/>
    <p:sldId id="340" r:id="rId22"/>
    <p:sldId id="341" r:id="rId23"/>
    <p:sldId id="338" r:id="rId24"/>
    <p:sldId id="342" r:id="rId25"/>
    <p:sldId id="343" r:id="rId26"/>
    <p:sldId id="345" r:id="rId27"/>
    <p:sldId id="346" r:id="rId28"/>
    <p:sldId id="349" r:id="rId29"/>
    <p:sldId id="348" r:id="rId30"/>
    <p:sldId id="350" r:id="rId31"/>
    <p:sldId id="366" r:id="rId32"/>
    <p:sldId id="367" r:id="rId33"/>
    <p:sldId id="351" r:id="rId34"/>
    <p:sldId id="352" r:id="rId35"/>
    <p:sldId id="353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8" r:id="rId48"/>
    <p:sldId id="369" r:id="rId49"/>
    <p:sldId id="370" r:id="rId50"/>
    <p:sldId id="402" r:id="rId51"/>
    <p:sldId id="371" r:id="rId52"/>
    <p:sldId id="381" r:id="rId53"/>
    <p:sldId id="373" r:id="rId54"/>
    <p:sldId id="374" r:id="rId55"/>
    <p:sldId id="378" r:id="rId56"/>
    <p:sldId id="375" r:id="rId57"/>
    <p:sldId id="376" r:id="rId58"/>
    <p:sldId id="390" r:id="rId59"/>
    <p:sldId id="379" r:id="rId60"/>
    <p:sldId id="385" r:id="rId61"/>
    <p:sldId id="386" r:id="rId62"/>
    <p:sldId id="387" r:id="rId63"/>
    <p:sldId id="382" r:id="rId64"/>
    <p:sldId id="383" r:id="rId65"/>
    <p:sldId id="384" r:id="rId66"/>
    <p:sldId id="391" r:id="rId67"/>
    <p:sldId id="392" r:id="rId68"/>
    <p:sldId id="393" r:id="rId69"/>
    <p:sldId id="284" r:id="rId70"/>
    <p:sldId id="259" r:id="rId71"/>
    <p:sldId id="296" r:id="rId72"/>
    <p:sldId id="411" r:id="rId73"/>
    <p:sldId id="315" r:id="rId74"/>
    <p:sldId id="316" r:id="rId75"/>
    <p:sldId id="412" r:id="rId76"/>
    <p:sldId id="413" r:id="rId77"/>
    <p:sldId id="414" r:id="rId78"/>
    <p:sldId id="415" r:id="rId79"/>
    <p:sldId id="416" r:id="rId80"/>
    <p:sldId id="419" r:id="rId81"/>
    <p:sldId id="417" r:id="rId82"/>
    <p:sldId id="307" r:id="rId83"/>
    <p:sldId id="418" r:id="rId84"/>
    <p:sldId id="314" r:id="rId85"/>
    <p:sldId id="309" r:id="rId86"/>
    <p:sldId id="262" r:id="rId87"/>
    <p:sldId id="263" r:id="rId88"/>
    <p:sldId id="317" r:id="rId89"/>
    <p:sldId id="318" r:id="rId90"/>
    <p:sldId id="299" r:id="rId91"/>
    <p:sldId id="260" r:id="rId92"/>
    <p:sldId id="319" r:id="rId93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6600"/>
    <a:srgbClr val="A6A6A6"/>
    <a:srgbClr val="FFFF66"/>
    <a:srgbClr val="CC3300"/>
    <a:srgbClr val="FF9933"/>
    <a:srgbClr val="CC0099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41" autoAdjust="0"/>
  </p:normalViewPr>
  <p:slideViewPr>
    <p:cSldViewPr>
      <p:cViewPr>
        <p:scale>
          <a:sx n="60" d="100"/>
          <a:sy n="60" d="100"/>
        </p:scale>
        <p:origin x="-2568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coordinate system do you move the vertex?  Model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[0.0, 1.0] the right displacement 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and bias sin() from -1.0 to 1.0.</a:t>
            </a:r>
          </a:p>
          <a:p>
            <a:endParaRPr lang="en-US" dirty="0" smtClean="0"/>
          </a:p>
          <a:p>
            <a:r>
              <a:rPr lang="en-US" dirty="0" smtClean="0"/>
              <a:t>Amplitude may not be enough or too much.  Same</a:t>
            </a:r>
            <a:r>
              <a:rPr lang="en-US" baseline="0" dirty="0" smtClean="0"/>
              <a:t> for frequency.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Switching gears from GPU Compute to graphics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464BEE-D989-41B0-B8A5-F408C9AB14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 err="1" smtClean="0"/>
              <a:t>position.y</a:t>
            </a:r>
            <a:r>
              <a:rPr lang="en-US" dirty="0" smtClean="0"/>
              <a:t> varies per-vertex.  </a:t>
            </a:r>
            <a:r>
              <a:rPr lang="en-US" dirty="0" err="1" smtClean="0"/>
              <a:t>u_scaleFactor</a:t>
            </a:r>
            <a:r>
              <a:rPr lang="en-US" baseline="0" dirty="0" smtClean="0"/>
              <a:t> * 0.5 can be pre-computed.  </a:t>
            </a:r>
            <a:r>
              <a:rPr lang="en-US" baseline="0" dirty="0" err="1" smtClean="0"/>
              <a:t>u_frequency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u_time</a:t>
            </a:r>
            <a:r>
              <a:rPr lang="en-US" baseline="0" dirty="0" smtClean="0"/>
              <a:t> can be pre-computed.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one at a time.  Primitive assembly needs to buffer them to form primitives after all vertices for a primitive have been processed</a:t>
            </a:r>
          </a:p>
          <a:p>
            <a:endParaRPr lang="en-US" dirty="0" smtClean="0"/>
          </a:p>
          <a:p>
            <a:r>
              <a:rPr lang="en-US" dirty="0" smtClean="0"/>
              <a:t>Also called triangle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z</a:t>
            </a:r>
            <a:r>
              <a:rPr lang="en-US" baseline="0" dirty="0" smtClean="0"/>
              <a:t> component of window coordinates used for?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Clipping may happen sooner in the pipeline, but GL 4.2 shows it as happening after the viewport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Rasterization can be done</a:t>
            </a:r>
            <a:r>
              <a:rPr lang="en-US" baseline="0" dirty="0" smtClean="0"/>
              <a:t> with a </a:t>
            </a:r>
            <a:r>
              <a:rPr lang="en-US" baseline="0" dirty="0" err="1" smtClean="0"/>
              <a:t>scanline</a:t>
            </a:r>
            <a:r>
              <a:rPr lang="en-US" baseline="0" dirty="0" smtClean="0"/>
              <a:t> algorithm, recursive flood fill, or hierarchically.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Attributes are interpolated across the primitive (unless explicitly told otherwise).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usually many more fragments than triangles creating an irregular workload.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input:  (</a:t>
            </a:r>
            <a:r>
              <a:rPr lang="en-US" dirty="0" err="1" smtClean="0"/>
              <a:t>x_window</a:t>
            </a:r>
            <a:r>
              <a:rPr lang="en-US" dirty="0" smtClean="0"/>
              <a:t>, </a:t>
            </a:r>
            <a:r>
              <a:rPr lang="en-US" dirty="0" err="1" smtClean="0"/>
              <a:t>y_window</a:t>
            </a:r>
            <a:r>
              <a:rPr lang="en-US" dirty="0" smtClean="0"/>
              <a:t>, </a:t>
            </a:r>
            <a:r>
              <a:rPr lang="en-US" dirty="0" err="1" smtClean="0"/>
              <a:t>z_window</a:t>
            </a:r>
            <a:r>
              <a:rPr lang="en-US" baseline="0" dirty="0" smtClean="0"/>
              <a:t> a.k.a. depth) and interpolated </a:t>
            </a:r>
            <a:r>
              <a:rPr lang="en-US" baseline="0" dirty="0" err="1" smtClean="0"/>
              <a:t>varyings</a:t>
            </a:r>
            <a:r>
              <a:rPr lang="en-US" baseline="0" dirty="0" smtClean="0"/>
              <a:t> (attributes) from rasterization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uniforms: lights, time,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textures:  diffuse map, bump map, specular, map,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Diffuse light scatters in all directions; rough</a:t>
            </a:r>
            <a:r>
              <a:rPr lang="en-US" baseline="0" dirty="0" smtClean="0"/>
              <a:t> surfaces.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= (V + L)</a:t>
            </a:r>
            <a:r>
              <a:rPr lang="en-US" baseline="0" dirty="0" smtClean="0"/>
              <a:t> / 2.  Constant for all fragments for a directional light source.</a:t>
            </a:r>
          </a:p>
          <a:p>
            <a:endParaRPr lang="en-US" dirty="0" smtClean="0"/>
          </a:p>
          <a:p>
            <a:r>
              <a:rPr lang="en-US" dirty="0" smtClean="0"/>
              <a:t>Specular light is for mirror reflection; shiny and smooth surfaces.  Shininess controls the tightest of the specular bump.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Per-fragment</a:t>
            </a:r>
            <a:r>
              <a:rPr lang="en-US" baseline="0" dirty="0" smtClean="0"/>
              <a:t> lighting on right.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Multiple layers of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3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Scissor out area that affects a light or a post-processing effect, e.g., fixing cracks in screen-space.  Project bounding volume onto near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Multi-pass</a:t>
            </a:r>
            <a:r>
              <a:rPr lang="en-US" baseline="0" dirty="0" smtClean="0"/>
              <a:t> avoid z-fighting (decaling)</a:t>
            </a:r>
          </a:p>
          <a:p>
            <a:r>
              <a:rPr lang="en-US" baseline="0" dirty="0" smtClean="0"/>
              <a:t>Stencil shadow volumes –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on entrance,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on exit.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densities went up.  Cost went down.  Z-buffer is efficient to implement in hardware.  Has lots of optimizations.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Blending requires sorting back to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Voodoo was started by SGI alums in 1994.  IP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acquired by </a:t>
            </a:r>
            <a:r>
              <a:rPr lang="en-US" dirty="0" smtClean="0"/>
              <a:t>NVIDIA in 2002.</a:t>
            </a:r>
          </a:p>
          <a:p>
            <a:endParaRPr lang="en-US" dirty="0" smtClean="0"/>
          </a:p>
          <a:p>
            <a:r>
              <a:rPr lang="en-US" dirty="0" smtClean="0"/>
              <a:t>Could only read from one texture</a:t>
            </a:r>
          </a:p>
          <a:p>
            <a:endParaRPr lang="en-US" dirty="0" smtClean="0"/>
          </a:p>
          <a:p>
            <a:r>
              <a:rPr lang="en-US" dirty="0" smtClean="0"/>
              <a:t>Required separate VGA card for 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Each attribute can come from a different buffer.  Multiple attributes can be interleaved in the same buffer.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 are </a:t>
            </a:r>
            <a:r>
              <a:rPr lang="en-US" dirty="0" err="1" smtClean="0"/>
              <a:t>binormals</a:t>
            </a:r>
            <a:r>
              <a:rPr lang="en-US" dirty="0" smtClean="0"/>
              <a:t> and </a:t>
            </a:r>
            <a:r>
              <a:rPr lang="en-US" dirty="0" err="1" smtClean="0"/>
              <a:t>bitagents</a:t>
            </a:r>
            <a:r>
              <a:rPr lang="en-US" dirty="0" smtClean="0"/>
              <a:t>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are they used for?  Bump mapping, normal mapping.  Anything that needs to work in tangent space.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Why do we not need to store all three normal, binormal, and bitagent in the buffer?  Because we can compute one from the other two with a cross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 Dec, 1996 (Japan).  Same era as Voodoo</a:t>
            </a:r>
          </a:p>
          <a:p>
            <a:endParaRPr lang="en-US" dirty="0" smtClean="0"/>
          </a:p>
          <a:p>
            <a:r>
              <a:rPr lang="en-US" dirty="0" smtClean="0"/>
              <a:t>Used SGI chip.  Even though the vertex load is low, it is done in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76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games use hardware T&amp;L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shader was sort-of</a:t>
            </a:r>
            <a:r>
              <a:rPr lang="en-US" baseline="0" dirty="0" smtClean="0"/>
              <a:t> programmable with register combiners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Application only renders a single quad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Pixel shader calculates intersection between view ray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bounding box, discards pixels outside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Marches along ray between far and near intersection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points, accumulating color and opacity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Looks up in 3D texture, or evaluates procedural function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sample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Compiles to REP/ENDREP loop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Allows us to exceed the 512 instruction PS2.0 limit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blending is done at fp32 precision in the shader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100 steps is interactive on 6800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31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Lots more on buffer</a:t>
            </a:r>
            <a:r>
              <a:rPr lang="en-US" baseline="0" dirty="0" smtClean="0"/>
              <a:t> organization after spring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cs.cmu.edu/afs/cs.cmu.edu/academic/class/15869-f11/www/lectures/01_intro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www.virtualglobebook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msdn.microsoft.com/en-us/library/windows/desktop/bb206365(v=vs.85)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http.developer.nvidia.com/CgTutorial/cg_tutorial_chapter0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http.developer.nvidia.com/CgTutorial/cg_tutorial_chapter06.html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ontent/vertex-texture-fetch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devnet/html5/articles/css-shaders.html" TargetMode="External"/><Relationship Id="rId4" Type="http://schemas.openxmlformats.org/officeDocument/2006/relationships/hyperlink" Target="https://dvcs.w3.org/hg/FXTF/raw-file/tip/custom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developer.amd.com/archive/gpu/rendermonkey/pages/default.aspx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realtimerender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://www.realtimerender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hyperlink" Target="http://http.developer.nvidia.com/CgTutorial/cg_tutorial_chapter0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www.realtimerendering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hyperlink" Target="http://http.developer.nvidia.com/GPUGems3/gpugems3_ch14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archive/gpu/rendermonkey/pages/default.aspx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http://www.virtualglobebook.com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hyperlink" Target="http://www.virtualglobebook.com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hyperlink" Target="http://http.developer.nvidia.com/GPUGems/gpugems_ch0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hyperlink" Target="http://s09.idav.ucdavis.edu/talks/01-BPS-SIGGRAPH09-mhoust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odgegarage.com/3dfx/v1.htm" TargetMode="External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hyperlink" Target="http://www.gamespot.com/users/my_sho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hyperlink" Target="http://wii.ign.com/dor/objects/949580/mario-kart-wii/images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sionTek_GeForce_256.jpg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md.com/media/gpu_assets/03_Clever_Shader_Tricks.pdf" TargetMode="External"/><Relationship Id="rId3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hyperlink" Target="http://http.developer.nvidia.com/GPUGems2/gpugems2_chapter3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hyperlink" Target="http://s08.idav.ucdavis.edu/luebke-nvidia-gpu-architecture.pdf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hyperlink" Target="http://s08.idav.ucdavis.edu/luebke-nvidia-gpu-architecture.pdf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08.idav.ucdavis.edu/luebke-nvidia-gpu-architecture.pdf" TargetMode="External"/><Relationship Id="rId3" Type="http://schemas.openxmlformats.org/officeDocument/2006/relationships/image" Target="../media/image5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GPUGems3/gpugems3_ch01.html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Graphics Pipeline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2013</a:t>
            </a:r>
          </a:p>
        </p:txBody>
      </p:sp>
      <p:pic>
        <p:nvPicPr>
          <p:cNvPr id="2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9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Review:  Rendering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9" y="1716410"/>
            <a:ext cx="7742802" cy="46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www.cs.cmu.edu/afs/cs.cmu.edu/academic/class/15869-f11/www/lectures/01_intro.pdf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Review:  Rendering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Rendering</a:t>
            </a:r>
          </a:p>
          <a:p>
            <a:pPr lvl="1">
              <a:lnSpc>
                <a:spcPct val="90000"/>
              </a:lnSpc>
            </a:pPr>
            <a:r>
              <a:rPr lang="en-US"/>
              <a:t>Goal:  Assign color to pixels</a:t>
            </a:r>
          </a:p>
          <a:p>
            <a:pPr>
              <a:lnSpc>
                <a:spcPct val="90000"/>
              </a:lnSpc>
            </a:pPr>
            <a:r>
              <a:rPr lang="en-US"/>
              <a:t>Two Parts</a:t>
            </a:r>
          </a:p>
          <a:p>
            <a:pPr lvl="1">
              <a:lnSpc>
                <a:spcPct val="90000"/>
              </a:lnSpc>
            </a:pPr>
            <a:r>
              <a:rPr lang="en-US"/>
              <a:t>Visible surfaces</a:t>
            </a:r>
          </a:p>
          <a:p>
            <a:pPr lvl="2">
              <a:lnSpc>
                <a:spcPct val="90000"/>
              </a:lnSpc>
            </a:pPr>
            <a:r>
              <a:rPr lang="en-US"/>
              <a:t>What is in front of what for a given view</a:t>
            </a:r>
          </a:p>
          <a:p>
            <a:pPr lvl="1">
              <a:lnSpc>
                <a:spcPct val="90000"/>
              </a:lnSpc>
            </a:pPr>
            <a:r>
              <a:rPr lang="en-US"/>
              <a:t>Shading</a:t>
            </a:r>
          </a:p>
          <a:p>
            <a:pPr lvl="2">
              <a:lnSpc>
                <a:spcPct val="90000"/>
              </a:lnSpc>
            </a:pPr>
            <a:r>
              <a:rPr lang="en-US"/>
              <a:t>Simulate the interaction of material and light to produce a pixel color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Review:  Animation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 the camera and/or agents, and re-render the scene</a:t>
            </a:r>
          </a:p>
          <a:p>
            <a:pPr lvl="1"/>
            <a:r>
              <a:rPr lang="en-US"/>
              <a:t>In less than 16.6 ms (60 fps)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531269" y="1948934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676400"/>
            <a:ext cx="3190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Vertex Assembly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4918392" cy="30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Pull together a vertex from one or more 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i="1" dirty="0" smtClean="0">
                <a:solidFill>
                  <a:srgbClr val="FFC000"/>
                </a:solidFill>
              </a:rPr>
              <a:t>primitive processing</a:t>
            </a:r>
            <a:r>
              <a:rPr lang="en-US" dirty="0" smtClean="0"/>
              <a:t> (GL ES) </a:t>
            </a:r>
            <a:r>
              <a:rPr lang="en-US" dirty="0"/>
              <a:t>or </a:t>
            </a:r>
            <a:r>
              <a:rPr lang="en-US" i="1" dirty="0">
                <a:solidFill>
                  <a:srgbClr val="FFC000"/>
                </a:solidFill>
              </a:rPr>
              <a:t>input </a:t>
            </a:r>
            <a:r>
              <a:rPr lang="en-US" i="1" dirty="0" smtClean="0">
                <a:solidFill>
                  <a:srgbClr val="FFC000"/>
                </a:solidFill>
              </a:rPr>
              <a:t>assembler</a:t>
            </a:r>
            <a:r>
              <a:rPr lang="en-US" dirty="0"/>
              <a:t> </a:t>
            </a:r>
            <a:r>
              <a:rPr lang="en-US" dirty="0" smtClean="0"/>
              <a:t>(D3D)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http://www.virtualglobebook.com/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example (no indices):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08396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164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195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H="1" flipV="1">
            <a:off x="5508396" y="3567498"/>
            <a:ext cx="130404" cy="1683241"/>
          </a:xfrm>
          <a:prstGeom prst="curvedConnector4">
            <a:avLst>
              <a:gd name="adj1" fmla="val -515061"/>
              <a:gd name="adj2" fmla="val 88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66" idx="2"/>
            <a:endCxn id="81" idx="0"/>
          </p:cNvCxnSpPr>
          <p:nvPr/>
        </p:nvCxnSpPr>
        <p:spPr bwMode="auto">
          <a:xfrm rot="10800000" flipH="1" flipV="1">
            <a:off x="5516424" y="3962008"/>
            <a:ext cx="430317" cy="1288732"/>
          </a:xfrm>
          <a:prstGeom prst="curvedConnector4">
            <a:avLst>
              <a:gd name="adj1" fmla="val -96937"/>
              <a:gd name="adj2" fmla="val 72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16200000" flipH="1">
            <a:off x="5964568" y="4592968"/>
            <a:ext cx="660448" cy="51681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1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821225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8212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339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V="1">
            <a:off x="5638801" y="3567498"/>
            <a:ext cx="182425" cy="168324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73" idx="0"/>
            <a:endCxn id="81" idx="0"/>
          </p:cNvCxnSpPr>
          <p:nvPr/>
        </p:nvCxnSpPr>
        <p:spPr bwMode="auto">
          <a:xfrm rot="16200000" flipH="1" flipV="1">
            <a:off x="5453401" y="4684341"/>
            <a:ext cx="1059740" cy="73058"/>
          </a:xfrm>
          <a:prstGeom prst="curvedConnector5">
            <a:avLst>
              <a:gd name="adj1" fmla="val 46923"/>
              <a:gd name="adj2" fmla="val -69892"/>
              <a:gd name="adj3" fmla="val 61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5400000">
            <a:off x="6421768" y="4652584"/>
            <a:ext cx="660448" cy="39758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5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5955268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 incoming vertex position from </a:t>
            </a:r>
            <a:r>
              <a:rPr lang="en-US" i="1" dirty="0" smtClean="0">
                <a:solidFill>
                  <a:srgbClr val="FFC000"/>
                </a:solidFill>
              </a:rPr>
              <a:t>model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FFC000"/>
                </a:solidFill>
              </a:rPr>
              <a:t>clip</a:t>
            </a:r>
            <a:r>
              <a:rPr lang="en-US" dirty="0" smtClean="0"/>
              <a:t> coordinates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 additional per-vertex computations; modify, add, or remove attributes passed down the pipeline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Formerly called the </a:t>
            </a:r>
            <a:r>
              <a:rPr lang="en-US" i="1" dirty="0" smtClean="0">
                <a:solidFill>
                  <a:srgbClr val="FFC000"/>
                </a:solidFill>
              </a:rPr>
              <a:t>Transform and Lighting</a:t>
            </a:r>
            <a:r>
              <a:rPr lang="en-US" dirty="0" smtClean="0"/>
              <a:t> (T&amp;L) stage.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4331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 bwMode="auto">
          <a:xfrm>
            <a:off x="7062474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7062474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3968" y="3810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0455" y="517645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2403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510546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510546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9830" y="3810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99467" y="517645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3336" y="56573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211479" y="54032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211479" y="6012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0763" y="49698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63362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2580" y="5617035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uniforms, e.g., </a:t>
            </a:r>
          </a:p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matrices, etc.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301973" y="557139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30816" y="3581400"/>
            <a:ext cx="3236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coordinates requires three transforms: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to world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world to eye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eye to clip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4x4 matrices passed to the vertex shader as uniforms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P3 due Sunday 10/20</a:t>
            </a:r>
          </a:p>
          <a:p>
            <a:pPr eaLnBrk="1" hangingPunct="1"/>
            <a:r>
              <a:rPr lang="en-US" dirty="0" smtClean="0"/>
              <a:t>This Wednesday – cloth and flocking primer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to world: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39" name="Picture 2" descr="Diagram of how world coordinates and local coordinates are rel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6252"/>
            <a:ext cx="3276600" cy="31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http://msdn.microsoft.com/en-us/library/windows/desktop/bb206365(v=vs.85).aspx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World </a:t>
            </a:r>
            <a:r>
              <a:rPr lang="en-US" dirty="0"/>
              <a:t>to </a:t>
            </a:r>
            <a:r>
              <a:rPr lang="en-US" dirty="0" smtClean="0"/>
              <a:t>eye: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3830"/>
            <a:ext cx="5776913" cy="18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Eye to clip coordinates: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1037"/>
            <a:ext cx="3657600" cy="34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200400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9409" y="289560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practice, the model, view, and projection matrices are commonly burnt into one matrix?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 transformation is just one use for the vertex shader.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use:  animation.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0995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Displace position along surface normal over time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8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  <a:cs typeface="+mn-cs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other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4606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4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Contents</a:t>
            </a:r>
          </a:p>
        </p:txBody>
      </p: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786313" y="3143250"/>
            <a:ext cx="2338387" cy="2678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Mobile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762500" y="3759200"/>
            <a:ext cx="2209800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Real-Time Rendering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62500" y="4343400"/>
            <a:ext cx="2057400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OpenGL / WebGL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4756150" y="5029200"/>
            <a:ext cx="1911350" cy="584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/>
              <a:t>Graphics Pipeline</a:t>
            </a:r>
          </a:p>
          <a:p>
            <a:pPr algn="ctr"/>
            <a:endParaRPr lang="en-US" sz="1600"/>
          </a:p>
        </p:txBody>
      </p:sp>
      <p:sp>
        <p:nvSpPr>
          <p:cNvPr id="26631" name="TextBox 5"/>
          <p:cNvSpPr txBox="1">
            <a:spLocks noChangeArrowheads="1"/>
          </p:cNvSpPr>
          <p:nvPr/>
        </p:nvSpPr>
        <p:spPr bwMode="auto">
          <a:xfrm>
            <a:off x="2019300" y="3905250"/>
            <a:ext cx="273685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Parallel Algorithms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2019300" y="4419600"/>
            <a:ext cx="2133600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CUDA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  <p:sp>
        <p:nvSpPr>
          <p:cNvPr id="26633" name="TextBox 3"/>
          <p:cNvSpPr txBox="1">
            <a:spLocks noChangeArrowheads="1"/>
          </p:cNvSpPr>
          <p:nvPr/>
        </p:nvSpPr>
        <p:spPr bwMode="auto">
          <a:xfrm>
            <a:off x="2019300" y="5557838"/>
            <a:ext cx="5105400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/>
              <a:t>GPU Architecture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varies per-vertex and what does not?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25493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598" y="39809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670741" y="3726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670741" y="4336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80025" y="32934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9662" y="46598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6268" y="38030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913635" y="373345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all modern GPUs, vertex shaders can read from textures as well as uniform variables.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6268" y="42194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5400000">
            <a:off x="5913635" y="4149899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5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 Textures can provide height maps for displacement mapping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http://developer.nvidia.com/content/vertex-texture-fetch</a:t>
            </a:r>
            <a:endParaRPr lang="en-US" sz="10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257800" cy="21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5" y="4503298"/>
            <a:ext cx="5181877" cy="20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9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Technology preview:  vertex shaders are becoming available to CSS on the web as </a:t>
            </a:r>
            <a:r>
              <a:rPr lang="en-US" i="1" dirty="0" smtClean="0">
                <a:solidFill>
                  <a:srgbClr val="FFC000"/>
                </a:solidFill>
              </a:rPr>
              <a:t>CSS shaders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195790"/>
            <a:ext cx="647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Demo</a:t>
            </a: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://www.adobe.com/devnet/html5/articles/css-shaders.html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More info on CSS shaders:  </a:t>
            </a:r>
            <a:r>
              <a:rPr lang="en-US" sz="1000" dirty="0">
                <a:hlinkClick r:id="rId4"/>
              </a:rPr>
              <a:t>https://dvcs.w3.org/hg/FXTF/raw-file/tip/custom/index.html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79332"/>
            <a:ext cx="2371725" cy="23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997628" y="3810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RenderMonkey</a:t>
            </a:r>
            <a:r>
              <a:rPr lang="en-US" dirty="0" smtClean="0"/>
              <a:t> Demos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4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3264"/>
            <a:ext cx="2297375" cy="229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77542" y="32988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724763"/>
            <a:ext cx="2387552" cy="2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299" y="2286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4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Brief Graphics Review</a:t>
            </a:r>
          </a:p>
          <a:p>
            <a:pPr eaLnBrk="1" hangingPunct="1"/>
            <a:r>
              <a:rPr lang="en-US" dirty="0" smtClean="0"/>
              <a:t>Graphics Pipeline</a:t>
            </a:r>
          </a:p>
          <a:p>
            <a:pPr eaLnBrk="1" hangingPunct="1"/>
            <a:r>
              <a:rPr lang="en-US" dirty="0" smtClean="0"/>
              <a:t>Mapping the Graphics Pipeline to Hardware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4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7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Perspective Division and Viewport Transform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Perspective division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Viewport transform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4395" y="2971800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).xyz /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).w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0175"/>
            <a:ext cx="5161729" cy="15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745468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window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viewport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-transform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2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Clipping</a:t>
            </a: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957638" cy="12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9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Determine what pixels a primitive overlaps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this?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about aliasing?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happens to non-position vertex attributes during rasterization?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the triangle-to-fragment ratio?</a:t>
            </a:r>
            <a:endParaRPr lang="en-US" dirty="0"/>
          </a:p>
          <a:p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3429000" y="2362200"/>
            <a:ext cx="5075690" cy="1970562"/>
            <a:chOff x="576" y="2016"/>
            <a:chExt cx="4080" cy="1584"/>
          </a:xfrm>
        </p:grpSpPr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3792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080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4224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320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936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4224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504" y="2736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504" y="259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648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3792" y="216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936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368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3792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3792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936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4080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080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368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080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4368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4224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4224" y="216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4368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3360" y="288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auto">
            <a:xfrm>
              <a:off x="3360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3216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31"/>
            <p:cNvSpPr>
              <a:spLocks noChangeArrowheads="1"/>
            </p:cNvSpPr>
            <p:nvPr/>
          </p:nvSpPr>
          <p:spPr bwMode="auto">
            <a:xfrm rot="6999250">
              <a:off x="381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>
              <a:off x="57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 rot="6999250">
              <a:off x="118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7"/>
            <p:cNvSpPr>
              <a:spLocks noChangeArrowheads="1"/>
            </p:cNvSpPr>
            <p:nvPr/>
          </p:nvSpPr>
          <p:spPr bwMode="auto">
            <a:xfrm>
              <a:off x="2256" y="2784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2928" y="2016"/>
              <a:ext cx="1728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07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21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336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350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364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379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393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408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422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>
              <a:off x="436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451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2928" y="345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2928" y="331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292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>
              <a:off x="2928" y="302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4"/>
            <p:cNvSpPr>
              <a:spLocks noChangeShapeType="1"/>
            </p:cNvSpPr>
            <p:nvPr/>
          </p:nvSpPr>
          <p:spPr bwMode="auto">
            <a:xfrm>
              <a:off x="2928" y="288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>
              <a:off x="292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6"/>
            <p:cNvSpPr>
              <a:spLocks noChangeShapeType="1"/>
            </p:cNvSpPr>
            <p:nvPr/>
          </p:nvSpPr>
          <p:spPr bwMode="auto">
            <a:xfrm>
              <a:off x="2928" y="25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29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2928" y="230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9"/>
            <p:cNvSpPr>
              <a:spLocks noChangeShapeType="1"/>
            </p:cNvSpPr>
            <p:nvPr/>
          </p:nvSpPr>
          <p:spPr bwMode="auto">
            <a:xfrm>
              <a:off x="292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0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Shades the fragment by simulating the interaction of light and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Loosely, the combination of a fragment shader and its uniform inputs is a </a:t>
            </a:r>
            <a:r>
              <a:rPr lang="en-US" i="1" dirty="0" smtClean="0">
                <a:solidFill>
                  <a:srgbClr val="FFC000"/>
                </a:solidFill>
              </a:rPr>
              <a:t>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called a </a:t>
            </a:r>
            <a:r>
              <a:rPr lang="en-US" i="1" dirty="0" smtClean="0">
                <a:solidFill>
                  <a:srgbClr val="FFC000"/>
                </a:solidFill>
              </a:rPr>
              <a:t>Pixel Shader</a:t>
            </a:r>
            <a:r>
              <a:rPr lang="en-US" dirty="0" smtClean="0"/>
              <a:t> (D3D)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exactly is the fragment input?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examples of useful uniforms?  Useful textures?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91787" y="4209534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9" name="Down Arrow 108"/>
          <p:cNvSpPr/>
          <p:nvPr/>
        </p:nvSpPr>
        <p:spPr bwMode="auto">
          <a:xfrm>
            <a:off x="5166610" y="3955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Down Arrow 109"/>
          <p:cNvSpPr/>
          <p:nvPr/>
        </p:nvSpPr>
        <p:spPr bwMode="auto">
          <a:xfrm>
            <a:off x="5166610" y="45650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38035" y="35220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86602" y="48884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fragment’s color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05656" y="401482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Down Arrow 115"/>
          <p:cNvSpPr/>
          <p:nvPr/>
        </p:nvSpPr>
        <p:spPr bwMode="auto">
          <a:xfrm rot="5400000">
            <a:off x="6463023" y="394523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05656" y="44312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8" name="Down Arrow 117"/>
          <p:cNvSpPr/>
          <p:nvPr/>
        </p:nvSpPr>
        <p:spPr bwMode="auto">
          <a:xfrm rot="5400000">
            <a:off x="6463023" y="436168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946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 smtClean="0"/>
              <a:t>Blinn-Phong</a:t>
            </a:r>
            <a:r>
              <a:rPr lang="en-US" dirty="0" smtClean="0"/>
              <a:t> Lighting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6674" name="Picture 2" descr="fig5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743200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diffuse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(N, L),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6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/>
              <a:t>Blinn-</a:t>
            </a:r>
            <a:r>
              <a:rPr lang="en-US" dirty="0" err="1" smtClean="0"/>
              <a:t>Phong</a:t>
            </a:r>
            <a:r>
              <a:rPr lang="en-US" dirty="0" smtClean="0"/>
              <a:t>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not evaluate per-vertex and interpolate during rasterization?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specular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rgbClr val="D60093"/>
                </a:solidFill>
                <a:latin typeface="Courier New" charset="0"/>
              </a:rPr>
              <a:t>pow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(H, N),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u_shininess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pic>
        <p:nvPicPr>
          <p:cNvPr id="179202" name="Picture 2" descr="fig5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6652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6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Per-fragment vs. per-vertex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Which is which?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990850"/>
            <a:ext cx="3248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</a:t>
            </a:r>
          </a:p>
        </p:txBody>
      </p:sp>
      <p:grpSp>
        <p:nvGrpSpPr>
          <p:cNvPr id="113679" name="Group 113678"/>
          <p:cNvGrpSpPr/>
          <p:nvPr/>
        </p:nvGrpSpPr>
        <p:grpSpPr>
          <a:xfrm>
            <a:off x="1797873" y="2095863"/>
            <a:ext cx="5548254" cy="3771537"/>
            <a:chOff x="1434943" y="1981200"/>
            <a:chExt cx="5548254" cy="3771537"/>
          </a:xfrm>
        </p:grpSpPr>
        <p:grpSp>
          <p:nvGrpSpPr>
            <p:cNvPr id="13" name="Group 12"/>
            <p:cNvGrpSpPr/>
            <p:nvPr/>
          </p:nvGrpSpPr>
          <p:grpSpPr>
            <a:xfrm>
              <a:off x="3742917" y="1981200"/>
              <a:ext cx="1143000" cy="769971"/>
              <a:chOff x="3470196" y="2077709"/>
              <a:chExt cx="1143000" cy="769971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3470196" y="2077709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05200" y="227802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Graphics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99078" y="3348929"/>
              <a:ext cx="1249060" cy="769971"/>
              <a:chOff x="3810000" y="3200400"/>
              <a:chExt cx="1249060" cy="769971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3863030" y="3200400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10000" y="3400719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Rendering</a:t>
                </a: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46049" y="3348929"/>
              <a:ext cx="1143000" cy="769971"/>
              <a:chOff x="1846049" y="3312793"/>
              <a:chExt cx="1143000" cy="769971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846049" y="3312793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57139" y="3513112"/>
                <a:ext cx="112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Modeling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61511" y="3348929"/>
              <a:ext cx="1210588" cy="769971"/>
              <a:chOff x="5943600" y="3722132"/>
              <a:chExt cx="1210588" cy="769971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5977394" y="3722132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43600" y="392245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Animation</a:t>
                </a:r>
                <a:endParaRPr lang="en-US" dirty="0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3581400" y="4907582"/>
              <a:ext cx="2324983" cy="845155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3576" y="5145493"/>
              <a:ext cx="2368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Real-Time Rendering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34943" y="5103073"/>
              <a:ext cx="422196" cy="384986"/>
              <a:chOff x="606251" y="5432953"/>
              <a:chExt cx="422196" cy="384986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6251" y="543295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9600" y="544078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61001" y="5032228"/>
              <a:ext cx="422196" cy="384986"/>
              <a:chOff x="1292051" y="5444693"/>
              <a:chExt cx="422196" cy="38498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292051" y="544469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95400" y="54525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66861" y="5129839"/>
              <a:ext cx="422196" cy="384986"/>
              <a:chOff x="1998702" y="5453407"/>
              <a:chExt cx="422196" cy="38498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1998702" y="5453407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02051" y="546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cxnSp>
          <p:nvCxnSpPr>
            <p:cNvPr id="113664" name="Straight Connector 113663"/>
            <p:cNvCxnSpPr>
              <a:stCxn id="4" idx="4"/>
              <a:endCxn id="14" idx="0"/>
            </p:cNvCxnSpPr>
            <p:nvPr/>
          </p:nvCxnSpPr>
          <p:spPr bwMode="auto">
            <a:xfrm flipH="1">
              <a:off x="2417549" y="2751171"/>
              <a:ext cx="189686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68" name="Straight Connector 113667"/>
            <p:cNvCxnSpPr>
              <a:stCxn id="4" idx="4"/>
              <a:endCxn id="15" idx="0"/>
            </p:cNvCxnSpPr>
            <p:nvPr/>
          </p:nvCxnSpPr>
          <p:spPr bwMode="auto">
            <a:xfrm>
              <a:off x="4314417" y="2751171"/>
              <a:ext cx="9191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0" name="Straight Connector 113669"/>
            <p:cNvCxnSpPr>
              <a:stCxn id="4" idx="4"/>
              <a:endCxn id="16" idx="0"/>
            </p:cNvCxnSpPr>
            <p:nvPr/>
          </p:nvCxnSpPr>
          <p:spPr bwMode="auto">
            <a:xfrm>
              <a:off x="4314417" y="2751171"/>
              <a:ext cx="185238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2" name="Straight Connector 113671"/>
            <p:cNvCxnSpPr>
              <a:stCxn id="16" idx="4"/>
              <a:endCxn id="22" idx="0"/>
            </p:cNvCxnSpPr>
            <p:nvPr/>
          </p:nvCxnSpPr>
          <p:spPr bwMode="auto">
            <a:xfrm>
              <a:off x="6166805" y="4118900"/>
              <a:ext cx="605294" cy="921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4" name="Straight Connector 113673"/>
            <p:cNvCxnSpPr>
              <a:stCxn id="15" idx="4"/>
              <a:endCxn id="17" idx="0"/>
            </p:cNvCxnSpPr>
            <p:nvPr/>
          </p:nvCxnSpPr>
          <p:spPr bwMode="auto">
            <a:xfrm>
              <a:off x="4323608" y="4118900"/>
              <a:ext cx="420284" cy="788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6" name="Straight Connector 113675"/>
            <p:cNvCxnSpPr>
              <a:stCxn id="15" idx="4"/>
              <a:endCxn id="23" idx="0"/>
            </p:cNvCxnSpPr>
            <p:nvPr/>
          </p:nvCxnSpPr>
          <p:spPr bwMode="auto">
            <a:xfrm flipH="1">
              <a:off x="2977959" y="4118900"/>
              <a:ext cx="1345649" cy="1010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8" name="Straight Connector 113677"/>
            <p:cNvCxnSpPr>
              <a:stCxn id="14" idx="4"/>
              <a:endCxn id="19" idx="0"/>
            </p:cNvCxnSpPr>
            <p:nvPr/>
          </p:nvCxnSpPr>
          <p:spPr bwMode="auto">
            <a:xfrm flipH="1">
              <a:off x="1646041" y="4118900"/>
              <a:ext cx="771508" cy="9841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Effects of tessellation on per-vertex lighting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63519"/>
            <a:ext cx="37623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17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9658"/>
            <a:ext cx="5329677" cy="30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99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Lighting and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05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08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11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0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7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4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Fragment shaders can be computationally intense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20" name="Picture 5" descr="14fig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276475"/>
            <a:ext cx="42862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6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Discard the fragment.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Depth.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colors.  Why?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4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RenderMonkey</a:t>
            </a:r>
            <a:r>
              <a:rPr lang="en-US" dirty="0"/>
              <a:t> </a:t>
            </a:r>
            <a:r>
              <a:rPr lang="en-US" dirty="0" smtClean="0"/>
              <a:t>Demos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3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56" y="2966632"/>
            <a:ext cx="2588443" cy="25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957718"/>
            <a:ext cx="2571750" cy="25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7188" y="259886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NPR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6040" y="258719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8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must go through a series of tests to make to the framebuffer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What tests are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Review:  Modeling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/>
              <a:t>Polygons </a:t>
            </a:r>
            <a:r>
              <a:rPr lang="en-US" dirty="0" smtClean="0"/>
              <a:t>vs. triangles</a:t>
            </a:r>
            <a:endParaRPr lang="en-US" dirty="0"/>
          </a:p>
          <a:p>
            <a:pPr lvl="2"/>
            <a:r>
              <a:rPr lang="en-US" dirty="0"/>
              <a:t>How do </a:t>
            </a:r>
            <a:r>
              <a:rPr lang="en-US" dirty="0" smtClean="0"/>
              <a:t>we </a:t>
            </a:r>
            <a:r>
              <a:rPr lang="en-US" dirty="0"/>
              <a:t>store a triangle mesh?</a:t>
            </a:r>
          </a:p>
          <a:p>
            <a:pPr lvl="1"/>
            <a:r>
              <a:rPr lang="en-US" dirty="0"/>
              <a:t>Implicit Surfaces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4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Discard a fragment if it is within a rectangle defined in window coordinates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this need to happen after fragment shading?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4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scissor test is useful for “scissoring out” parts of the window that do not need to be shaded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performance.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Post-processing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Multipass</a:t>
            </a:r>
            <a:r>
              <a:rPr lang="en-US" dirty="0" smtClean="0"/>
              <a:t> rendering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stencil test can discard arbitrary areas of the window, and count per-fragment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stencil is written to the stencil buffer, and later fragments can be tested against this 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lvl="1"/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Finds visible surfaces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called “ridiculously expensive”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Also called the </a:t>
            </a:r>
            <a:r>
              <a:rPr lang="en-US" i="1" dirty="0" smtClean="0">
                <a:solidFill>
                  <a:srgbClr val="FFC000"/>
                </a:solidFill>
              </a:rPr>
              <a:t>z-test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it need to be after fragment shading?</a:t>
            </a:r>
            <a:endParaRPr lang="en-US" i="1" dirty="0">
              <a:solidFill>
                <a:srgbClr val="FFC000"/>
              </a:solidFill>
            </a:endParaRPr>
          </a:p>
          <a:p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hevron 38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16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 fragment color with framebuffer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weight each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use different operations: +, -, etc.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42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Translucency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Additive Blending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Alpha Blending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505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(1 -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754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6370" name="Picture 2" descr="fig0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2869284" cy="2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http://http.developer.nvidia.com/GPUGems/gpugems_ch06.html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9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all that, write to the framebuffer!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0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Evolution of the Programmable Graphics Pipeline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 GPU</a:t>
            </a:r>
          </a:p>
          <a:p>
            <a:r>
              <a:rPr lang="en-US"/>
              <a:t>Fixed function GPU</a:t>
            </a:r>
          </a:p>
          <a:p>
            <a:r>
              <a:rPr lang="en-US"/>
              <a:t>Programmable GPU</a:t>
            </a:r>
          </a:p>
          <a:p>
            <a:r>
              <a:rPr lang="en-US"/>
              <a:t>Unified Shader Processors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Triangles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7363"/>
            <a:ext cx="4572000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0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GPUs?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Exploit Parallelism</a:t>
            </a:r>
          </a:p>
          <a:p>
            <a:pPr lvl="1"/>
            <a:r>
              <a:rPr lang="en-US" dirty="0"/>
              <a:t>Pipeline parallel</a:t>
            </a:r>
          </a:p>
          <a:p>
            <a:pPr lvl="1"/>
            <a:r>
              <a:rPr lang="en-US" dirty="0"/>
              <a:t>Data-parallel</a:t>
            </a:r>
          </a:p>
          <a:p>
            <a:pPr lvl="1"/>
            <a:r>
              <a:rPr lang="en-US" dirty="0"/>
              <a:t>CPU and GPU executing in parallel</a:t>
            </a:r>
          </a:p>
          <a:p>
            <a:r>
              <a:rPr lang="en-US" dirty="0"/>
              <a:t>Hardware:  texture filtering, </a:t>
            </a:r>
            <a:r>
              <a:rPr lang="en-US" dirty="0" smtClean="0"/>
              <a:t>rasterization, MAD</a:t>
            </a:r>
            <a:r>
              <a:rPr lang="en-US" dirty="0"/>
              <a:t>, </a:t>
            </a:r>
            <a:r>
              <a:rPr lang="en-US" dirty="0" smtClean="0"/>
              <a:t>sqrt, etc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3dfx Voodoo (1996)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3505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3647056"/>
            <a:ext cx="374715" cy="2220344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2607296" y="1792760"/>
            <a:ext cx="374715" cy="1587696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4516" y="2286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860" y="4583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http://www.thedodgegarage.com/3dfx/v1.htm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189650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rasterization, texture mapping, depth testing,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4 - 6 MB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PCI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$299</a:t>
            </a:r>
            <a:endParaRPr lang="en-US" dirty="0"/>
          </a:p>
        </p:txBody>
      </p:sp>
      <p:pic>
        <p:nvPicPr>
          <p:cNvPr id="201732" name="Picture 4" descr="http://www.thedodgegarage.com/3dfx/v1/v1_orc_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32" y="3894331"/>
            <a:ext cx="3178003" cy="22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33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64</a:t>
            </a:r>
          </a:p>
        </p:txBody>
      </p:sp>
      <p:pic>
        <p:nvPicPr>
          <p:cNvPr id="151557" name="Picture 5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322513"/>
            <a:ext cx="5562600" cy="4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://www.gamespot.com/users/my_shoe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  <a:noFill/>
          <a:ln/>
        </p:spPr>
        <p:txBody>
          <a:bodyPr/>
          <a:lstStyle/>
          <a:p>
            <a:r>
              <a:rPr lang="en-US"/>
              <a:t>High fragment load / low vertex load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Wii</a:t>
            </a:r>
          </a:p>
        </p:txBody>
      </p:sp>
      <p:pic>
        <p:nvPicPr>
          <p:cNvPr id="152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8229600" cy="3886200"/>
          </a:xfrm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High fragment load / low vertex load?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>
                <a:hlinkClick r:id="rId3"/>
              </a:rPr>
              <a:t>http://wii.ign.com/dor/objects/949580/mario-kart-wii/images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256 </a:t>
            </a:r>
            <a:r>
              <a:rPr lang="en-US" dirty="0"/>
              <a:t>(</a:t>
            </a:r>
            <a:r>
              <a:rPr lang="en-US" dirty="0" smtClean="0"/>
              <a:t>1999)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http://en.wikipedia.org/wiki/File:VisionTek_GeForce_256.jpg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vertex shading (T&amp;L)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Multi-texturing:  bump maps, light maps,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10 million </a:t>
            </a:r>
            <a:r>
              <a:rPr lang="fr-FR" dirty="0" err="1"/>
              <a:t>polygons</a:t>
            </a:r>
            <a:r>
              <a:rPr lang="fr-FR" dirty="0"/>
              <a:t> per </a:t>
            </a:r>
            <a:r>
              <a:rPr lang="fr-FR" dirty="0" smtClean="0"/>
              <a:t>second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AGP bus</a:t>
            </a:r>
            <a:endParaRPr lang="en-US" dirty="0"/>
          </a:p>
        </p:txBody>
      </p:sp>
      <p:pic>
        <p:nvPicPr>
          <p:cNvPr id="206850" name="Picture 2" descr="File:VisionTek GeForce 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2001"/>
            <a:ext cx="3976783" cy="23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65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3 (2001)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T&amp;L with a programmable vertex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fragment shading with a programmable fragment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programming limits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Pentium IV – 20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GeForce 3 – 600-800 stages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5181600"/>
            <a:ext cx="31290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5638800"/>
            <a:ext cx="312906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25090" y="51840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Fixed-function stage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25090" y="56504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Programmable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3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Much better programmable fragment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PCIe</a:t>
            </a:r>
            <a:r>
              <a:rPr lang="en-US" dirty="0" smtClean="0"/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2 / Direct3D 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65515" y="23876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5400000">
            <a:off x="2622882" y="2318110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56"/>
            <a:ext cx="6134792" cy="26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21830"/>
            <a:ext cx="3066466" cy="28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Triangles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7363"/>
            <a:ext cx="4572000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5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2"/>
              </a:rPr>
              <a:t>http://developer.amd.com/media/gpu_assets/03_Clever_Shader_Tricks.pdf</a:t>
            </a:r>
            <a:endParaRPr lang="en-US" sz="1200" dirty="0" smtClean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9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9076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best performance, fragment shader dynamic branches should be coherent in screen-space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does this relate to warp partitioning in CUDA?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2" name="Picture 22" descr="30_geforce6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76400"/>
            <a:ext cx="55626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</a:t>
            </a:r>
            <a:r>
              <a:rPr lang="en-US" dirty="0" smtClean="0"/>
              <a:t>6</a:t>
            </a:r>
            <a:r>
              <a:rPr lang="en-US" dirty="0"/>
              <a:t> (2004)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620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http.developer.nvidia.com/GPUGems2/gpugems2_chapter30.html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grpSp>
        <p:nvGrpSpPr>
          <p:cNvPr id="143388" name="Group 28"/>
          <p:cNvGrpSpPr>
            <a:grpSpLocks/>
          </p:cNvGrpSpPr>
          <p:nvPr/>
        </p:nvGrpSpPr>
        <p:grpSpPr bwMode="auto">
          <a:xfrm>
            <a:off x="6324604" y="1676401"/>
            <a:ext cx="2657477" cy="646113"/>
            <a:chOff x="3984" y="1056"/>
            <a:chExt cx="1674" cy="407"/>
          </a:xfrm>
        </p:grpSpPr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346" y="1056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 vertex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5" name="Line 15"/>
            <p:cNvSpPr>
              <a:spLocks noChangeShapeType="1"/>
            </p:cNvSpPr>
            <p:nvPr/>
          </p:nvSpPr>
          <p:spPr bwMode="auto">
            <a:xfrm flipV="1">
              <a:off x="3984" y="1248"/>
              <a:ext cx="38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83" name="Group 23"/>
          <p:cNvGrpSpPr>
            <a:grpSpLocks/>
          </p:cNvGrpSpPr>
          <p:nvPr/>
        </p:nvGrpSpPr>
        <p:grpSpPr bwMode="auto">
          <a:xfrm>
            <a:off x="6984999" y="5332436"/>
            <a:ext cx="2082801" cy="982663"/>
            <a:chOff x="4373" y="3168"/>
            <a:chExt cx="1312" cy="619"/>
          </a:xfrm>
        </p:grpSpPr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4373" y="3380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16 fragment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>
              <a:off x="4512" y="3168"/>
              <a:ext cx="23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8 (2006)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147428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352800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599656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976228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5223084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846512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524000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18933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5029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7451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3547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9643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5994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62090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469942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Ground-up GPU redesign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Geometry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Transform-feedback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3 / Direct3D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Unified shader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 for GPU Compute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923" y="2729786"/>
            <a:ext cx="2005677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Geometry Shader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1946966" y="308529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Geometry Shaders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362200"/>
            <a:ext cx="88058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100" dirty="0"/>
              <a:t>Image from David Blythe :  http://download.microsoft.com/download/f/2/d/f2d5ee2c-b7ba-4cd0-9686-b6508b5479a1/direct3d10_web.pdf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G80 Architecture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600200"/>
            <a:ext cx="7026275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17663"/>
            <a:ext cx="6324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graphicFrame>
        <p:nvGraphicFramePr>
          <p:cNvPr id="15365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17727"/>
              </p:ext>
            </p:extLst>
          </p:nvPr>
        </p:nvGraphicFramePr>
        <p:xfrm>
          <a:off x="381000" y="2133600"/>
          <a:ext cx="8305800" cy="4078224"/>
        </p:xfrm>
        <a:graphic>
          <a:graphicData uri="http://schemas.openxmlformats.org/drawingml/2006/table">
            <a:tbl>
              <a:tblPr/>
              <a:tblGrid>
                <a:gridCol w="2076450"/>
                <a:gridCol w="1809750"/>
                <a:gridCol w="2133600"/>
                <a:gridCol w="2286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Shader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OpenGL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card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6800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X800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8800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HD 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NVIDIA GeForce GTX 480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ATI Radeon HD 5870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Capabilities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647825"/>
            <a:ext cx="9077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Table courtesy of A K Peters, Ltd. http://www.realtimerendering.com/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Implicit Surfaces</a:t>
            </a:r>
          </a:p>
        </p:txBody>
      </p:sp>
      <p:pic>
        <p:nvPicPr>
          <p:cNvPr id="110597" name="Picture 5" descr="01fi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90675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620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Images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http.developer.nvidia.com/GPUGems3/gpugems3_ch01.html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  <p:pic>
        <p:nvPicPr>
          <p:cNvPr id="110600" name="Picture 8" descr="01fig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72000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01fig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572000"/>
            <a:ext cx="23812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648200"/>
            <a:ext cx="2324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Capabilities</a:t>
            </a: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647825"/>
            <a:ext cx="90773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Table courtesy of A K Peters, Ltd. http://www.realtimerendering.com/ </a:t>
            </a:r>
          </a:p>
        </p:txBody>
      </p:sp>
      <p:grpSp>
        <p:nvGrpSpPr>
          <p:cNvPr id="135176" name="Group 8"/>
          <p:cNvGrpSpPr>
            <a:grpSpLocks/>
          </p:cNvGrpSpPr>
          <p:nvPr/>
        </p:nvGrpSpPr>
        <p:grpSpPr bwMode="auto">
          <a:xfrm>
            <a:off x="7239000" y="2362200"/>
            <a:ext cx="685800" cy="1295400"/>
            <a:chOff x="4560" y="1488"/>
            <a:chExt cx="432" cy="816"/>
          </a:xfrm>
        </p:grpSpPr>
        <p:sp>
          <p:nvSpPr>
            <p:cNvPr id="135174" name="Oval 6"/>
            <p:cNvSpPr>
              <a:spLocks noChangeArrowheads="1"/>
            </p:cNvSpPr>
            <p:nvPr/>
          </p:nvSpPr>
          <p:spPr bwMode="auto">
            <a:xfrm>
              <a:off x="4560" y="1488"/>
              <a:ext cx="432" cy="38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60" y="1920"/>
              <a:ext cx="432" cy="384"/>
            </a:xfrm>
            <a:prstGeom prst="ellips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7239000" y="23622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5486400" y="41148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Oval 11"/>
          <p:cNvSpPr>
            <a:spLocks noChangeArrowheads="1"/>
          </p:cNvSpPr>
          <p:nvPr/>
        </p:nvSpPr>
        <p:spPr bwMode="auto">
          <a:xfrm>
            <a:off x="5486400" y="44196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7391400" y="5029200"/>
            <a:ext cx="6858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 animBg="1"/>
      <p:bldP spid="135179" grpId="0" animBg="1"/>
      <p:bldP spid="13518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39888"/>
            <a:ext cx="5076825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2275"/>
            <a:ext cx="75390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8772</TotalTime>
  <Words>4506</Words>
  <Application>Microsoft Macintosh PowerPoint</Application>
  <PresentationFormat>On-screen Show (4:3)</PresentationFormat>
  <Paragraphs>1314</Paragraphs>
  <Slides>92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Pixel</vt:lpstr>
      <vt:lpstr>The Graphics Pipeline</vt:lpstr>
      <vt:lpstr>Announcements</vt:lpstr>
      <vt:lpstr>Course Contents</vt:lpstr>
      <vt:lpstr>Agenda</vt:lpstr>
      <vt:lpstr>Graphics Review</vt:lpstr>
      <vt:lpstr>Graphics Review:  Modeling</vt:lpstr>
      <vt:lpstr>Triangles</vt:lpstr>
      <vt:lpstr>Triangles</vt:lpstr>
      <vt:lpstr>Implicit Surfaces</vt:lpstr>
      <vt:lpstr>Graphics Review:  Rendering</vt:lpstr>
      <vt:lpstr>Graphics Review:  Rendering</vt:lpstr>
      <vt:lpstr>Graphics Review:  Animation</vt:lpstr>
      <vt:lpstr>Graphics Pipeline Walkthrough</vt:lpstr>
      <vt:lpstr>Vertex Assembly</vt:lpstr>
      <vt:lpstr>Vertex Assembly</vt:lpstr>
      <vt:lpstr>Vertex Assembly</vt:lpstr>
      <vt:lpstr>Vertex Assembly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Perspective Division and Viewport Transform</vt:lpstr>
      <vt:lpstr>Clipping</vt:lpstr>
      <vt:lpstr>Rasterization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Per-Fragment Tests</vt:lpstr>
      <vt:lpstr>Scissor Test</vt:lpstr>
      <vt:lpstr>Scissor Test</vt:lpstr>
      <vt:lpstr>Stencil Test</vt:lpstr>
      <vt:lpstr>Depth Test</vt:lpstr>
      <vt:lpstr>Depth Test</vt:lpstr>
      <vt:lpstr>Depth Test</vt:lpstr>
      <vt:lpstr>Blending</vt:lpstr>
      <vt:lpstr>Blending</vt:lpstr>
      <vt:lpstr>Graphics Pipeline Walkthrough</vt:lpstr>
      <vt:lpstr>Evolution of the Programmable Graphics Pipeline</vt:lpstr>
      <vt:lpstr>Early 90s – Pre GPU</vt:lpstr>
      <vt:lpstr>Why GPUs?</vt:lpstr>
      <vt:lpstr>3dfx Voodoo (1996)</vt:lpstr>
      <vt:lpstr>Aside:  Mario Kart 64</vt:lpstr>
      <vt:lpstr>Aside:  Mario Kart Wii</vt:lpstr>
      <vt:lpstr>NVIDIA GeForce 256 (1999)</vt:lpstr>
      <vt:lpstr>NVIDIA GeForce 3 (2001)</vt:lpstr>
      <vt:lpstr>NVIDIA GeForce 6 (2004)</vt:lpstr>
      <vt:lpstr>NVIDIA GeForce 6 (2004)</vt:lpstr>
      <vt:lpstr>NVIDIA GeForce 6 (2004)</vt:lpstr>
      <vt:lpstr>Dynamic Branches</vt:lpstr>
      <vt:lpstr>Dynamic Branches</vt:lpstr>
      <vt:lpstr>NVIDIA GeForce 6 (2004)</vt:lpstr>
      <vt:lpstr>NVIDIA GeForce 8 (2006)</vt:lpstr>
      <vt:lpstr>Geometry Shaders</vt:lpstr>
      <vt:lpstr>NVIDIA G80 Architecture</vt:lpstr>
      <vt:lpstr>Why Unify Shader Processors?</vt:lpstr>
      <vt:lpstr>Why Unify Shader Processors?</vt:lpstr>
      <vt:lpstr>Terminology</vt:lpstr>
      <vt:lpstr>Shader Capabilities</vt:lpstr>
      <vt:lpstr>Shader Capabilities</vt:lpstr>
      <vt:lpstr>Evolution of the Programmable Graphics Pipeline </vt:lpstr>
      <vt:lpstr>Evolution of the Programmable Graphics Pipeline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106</cp:revision>
  <cp:lastPrinted>2012-10-15T20:01:30Z</cp:lastPrinted>
  <dcterms:created xsi:type="dcterms:W3CDTF">2011-01-14T02:17:40Z</dcterms:created>
  <dcterms:modified xsi:type="dcterms:W3CDTF">2013-10-14T21:11:26Z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