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8"/>
  </p:notesMasterIdLst>
  <p:handoutMasterIdLst>
    <p:handoutMasterId r:id="rId49"/>
  </p:handoutMasterIdLst>
  <p:sldIdLst>
    <p:sldId id="385" r:id="rId2"/>
    <p:sldId id="386" r:id="rId3"/>
    <p:sldId id="406" r:id="rId4"/>
    <p:sldId id="258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7" r:id="rId25"/>
    <p:sldId id="408" r:id="rId26"/>
    <p:sldId id="409" r:id="rId27"/>
    <p:sldId id="410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3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81" r:id="rId45"/>
    <p:sldId id="382" r:id="rId46"/>
    <p:sldId id="383" r:id="rId47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D9D9D9"/>
    <a:srgbClr val="008000"/>
    <a:srgbClr val="FFFF99"/>
    <a:srgbClr val="FF9933"/>
    <a:srgbClr val="CC3300"/>
    <a:srgbClr val="E7F4B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0125" autoAdjust="0"/>
  </p:normalViewPr>
  <p:slideViewPr>
    <p:cSldViewPr>
      <p:cViewPr>
        <p:scale>
          <a:sx n="101" d="100"/>
          <a:sy n="101" d="100"/>
        </p:scale>
        <p:origin x="-1600" y="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E3FD5DB5-F215-4A92-87DC-9200A6235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33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F199B97D-B61B-4DB5-BFCF-FEF61B09F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20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Relationship Id="rId3" Type="http://schemas.openxmlformats.org/officeDocument/2006/relationships/hyperlink" Target="http://developer.download.nvidia.com/compute/DevZone/docs/html/C/doc/ptx_isa_3.0.pdf" TargetMode="Externa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Compared to not prefetching, this requires two extra registers per thread.</a:t>
            </a:r>
          </a:p>
          <a:p>
            <a:endParaRPr lang="en-US" dirty="0" smtClean="0"/>
          </a:p>
          <a:p>
            <a:r>
              <a:rPr lang="en-US" dirty="0" smtClean="0"/>
              <a:t>For the final iteration, the next tile does not need to be loaded.</a:t>
            </a:r>
          </a:p>
          <a:p>
            <a:endParaRPr lang="en-US" dirty="0" smtClean="0"/>
          </a:p>
          <a:p>
            <a:r>
              <a:rPr lang="en-US" dirty="0" smtClean="0"/>
              <a:t>The first edition of our </a:t>
            </a:r>
            <a:r>
              <a:rPr lang="en-US" dirty="0" smtClean="0"/>
              <a:t>book says data prefetching also requires twice the amount of shared memory in this case, but I don’t think that is true (last paragraph of Section 6.4 on Page 115).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82B79D-B1D5-4AED-9168-E75D512AE9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05EEF1-87EF-404B-B452-4779A4B561A9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C73062-C35E-4D37-B86F-D1B99653C1B4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EDFD8CD-E91C-4AAF-8360-439BB85637A3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There is a PTX instruction for CAS and other atomics. </a:t>
            </a:r>
            <a:r>
              <a:rPr lang="en-US" smtClean="0">
                <a:hlinkClick r:id="rId3"/>
              </a:rPr>
              <a:t>http://developer.download.nvidia.com/compute/DevZone/docs/html/C/doc/ptx_isa_3.0.pdf</a:t>
            </a:r>
            <a:r>
              <a:rPr lang="en-US" smtClean="0"/>
              <a:t>.</a:t>
            </a:r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F18F762-B16C-4F8E-86B9-2AAAA06C2F5A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3A9B07-EDE1-4AC8-B87E-4FB0F4379DD7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D44A40-DE43-40DC-A3D3-26BC0C973492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7CECD65-171F-4642-994E-16B79BE18440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A738C0-3104-4D20-BE52-6DEA9E3DDD6C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52C45B-FA81-48B6-BE36-8EC38D7DC1F7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A7863F-5D6B-46FA-9C50-1665C338BEA7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SFUs per SM</a:t>
            </a:r>
            <a:r>
              <a:rPr lang="en-US" baseline="0" dirty="0" smtClean="0"/>
              <a:t> on G80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845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AEE538-2095-48D8-A66F-544E0A1B7DB4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A5D5D7-DA08-45CF-B7A4-F3EE442EBDCA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A4DE9EC-4DB1-42D2-A69B-6FE593F54D70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39D64D-48BA-4CBF-AC6A-31DA15759FCD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A60412-2B9D-4BA1-80A6-870C0899446C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Work together:  use atomics, __syncthreads() only works within a thread block.</a:t>
            </a:r>
          </a:p>
          <a:p>
            <a:r>
              <a:rPr lang="en-US" smtClean="0"/>
              <a:t>Sparingly:  kills parallelism.</a:t>
            </a: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033D34-597D-43CC-A537-0ED892F2A05E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Compilers are getting better at unrolling, but many programmers still do it by hand.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683BD8-84DD-4597-A7E5-5632013B060C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r>
              <a:rPr lang="en-US" baseline="0" dirty="0" smtClean="0"/>
              <a:t> include instruction cache misses and increased register usage. Manually unrolling avoids the disadvantages of predication (which itself is only used for a few-instruction branch).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3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B567AC-EE71-A549-8F5E-6250803F13AA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7A729-8FBB-8841-BEAB-7575F88C9D32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044402-781E-8742-864D-2C6C278D6F30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1 to 8.  Maybe 1 if all threads are in the same warp and issued at the same time.</a:t>
            </a: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2C2A67C-3A10-4D31-BE05-55C97FF55A68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8 – no race condition</a:t>
            </a: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7F4C43-49F8-4D0D-9929-718EF82BE471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2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2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03BA-16DF-4DAF-80AD-6745592BD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8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07F1B-5829-4E6B-A892-320A053A9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4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7802B-5BAF-4DCF-85A4-2F337088D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9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EEAAC-DC00-4212-87D6-3B134B3FE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50D93-C444-46F3-810E-1760BE45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8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239AB-E459-40AF-AB67-F532D7C2D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5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53B00-B11A-42F9-8C60-B5B33F19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D5A6-D8A0-4273-94DF-43D23EC40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61BBF-E0C5-43E3-9B43-6D91B1E9D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96CB2-D719-40E7-8B41-92CE802CD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0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D5450-EF93-4541-9831-713CD5AEC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3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DD1A425-CAA0-46FB-BF3A-EA080A921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nvidia.com/content/PDF/fermi_white_papers/NVIDIA_Fermi_Compute_Architecture_Whitepaper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nvidia.com/content/PDF/fermi_white_papers/NVIDIA_Fermi_Compute_Architecture_Whitepaper.pd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CUDA Odds and Ends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Patrick Cozzi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University of Pennsylvania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CIS 565 - Fall 2013</a:t>
            </a:r>
          </a:p>
        </p:txBody>
      </p:sp>
      <p:pic>
        <p:nvPicPr>
          <p:cNvPr id="2" name="Picture 2" descr="Student Pro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1"/>
            <a:ext cx="6096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48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Recall tiled matrix multiply: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6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current tile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5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Tiled matrix multiply with prefetch: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// Load first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0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  <a:cs typeface="+mn-cs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Deposit registers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next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762000" y="2743200"/>
            <a:ext cx="50292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08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80900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781800" cy="685800"/>
          </a:xfrm>
        </p:spPr>
        <p:txBody>
          <a:bodyPr/>
          <a:lstStyle/>
          <a:p>
            <a:r>
              <a:rPr lang="en-US" smtClean="0"/>
              <a:t>Tiled matrix multiply with prefetch: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662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// Load first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0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  <a:cs typeface="+mn-cs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Deposit registers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next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21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ChangeArrowheads="1"/>
          </p:cNvSpPr>
          <p:nvPr/>
        </p:nvSpPr>
        <p:spPr bwMode="auto">
          <a:xfrm>
            <a:off x="1066800" y="5029200"/>
            <a:ext cx="50292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19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781800" cy="685800"/>
          </a:xfrm>
        </p:spPr>
        <p:txBody>
          <a:bodyPr/>
          <a:lstStyle/>
          <a:p>
            <a:r>
              <a:rPr lang="en-US" smtClean="0"/>
              <a:t>Tiled matrix multiply with prefetch: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662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// Load first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0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  <a:cs typeface="+mn-cs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Deposit registers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next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400800" y="5105400"/>
            <a:ext cx="2133600" cy="6461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Prefetch for next iteration of the loop</a:t>
            </a: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H="1" flipV="1">
            <a:off x="6096000" y="52578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ChangeArrowheads="1"/>
          </p:cNvSpPr>
          <p:nvPr/>
        </p:nvSpPr>
        <p:spPr bwMode="auto">
          <a:xfrm>
            <a:off x="1066800" y="5410200"/>
            <a:ext cx="50292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29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8294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781800" cy="685800"/>
          </a:xfrm>
        </p:spPr>
        <p:txBody>
          <a:bodyPr/>
          <a:lstStyle/>
          <a:p>
            <a:r>
              <a:rPr lang="en-US" smtClean="0"/>
              <a:t>Tiled matrix multiply with prefetch: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662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// Load first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0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  <a:cs typeface="+mn-cs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Deposit registers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next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6400800" y="5105400"/>
            <a:ext cx="2590800" cy="147796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These instructions executed by enough threads will hide the memory latency of the prefetch</a:t>
            </a: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 flipH="1" flipV="1">
            <a:off x="6096000" y="5602288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24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2400" y="1118306"/>
            <a:ext cx="4801137" cy="5663494"/>
          </a:xfrm>
        </p:spPr>
      </p:pic>
      <p:sp>
        <p:nvSpPr>
          <p:cNvPr id="5" name="Rectangle 4"/>
          <p:cNvSpPr/>
          <p:nvPr/>
        </p:nvSpPr>
        <p:spPr>
          <a:xfrm>
            <a:off x="342900" y="1752600"/>
            <a:ext cx="3657600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3200" dirty="0" smtClean="0"/>
              <a:t>Special Function Units (SFUs)</a:t>
            </a:r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dirty="0" smtClean="0"/>
              <a:t>Use to compute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  <a:cs typeface="Courier New" pitchFamily="49" charset="0"/>
              </a:rPr>
              <a:t>Only 4, each can execute 1 instruction per clock</a:t>
            </a:r>
            <a:endParaRPr lang="en-US" sz="2800" dirty="0">
              <a:latin typeface="+mj-lt"/>
              <a:cs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281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/>
              <a:t>Image: </a:t>
            </a:r>
            <a:r>
              <a:rPr lang="en-US" sz="1400" dirty="0" smtClean="0">
                <a:hlinkClick r:id="rId4"/>
              </a:rPr>
              <a:t>NVIDIA Fermi Whitepaper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Mix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051442" y="2438400"/>
            <a:ext cx="762000" cy="3210651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3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dirty="0" smtClean="0"/>
              <a:t>Instructions per iteration</a:t>
            </a:r>
          </a:p>
          <a:p>
            <a:pPr lvl="1"/>
            <a:r>
              <a:rPr lang="en-US" dirty="0" smtClean="0"/>
              <a:t>One floating-point multiply</a:t>
            </a:r>
          </a:p>
          <a:p>
            <a:pPr lvl="1"/>
            <a:r>
              <a:rPr lang="en-US" dirty="0" smtClean="0"/>
              <a:t>One floating-point add</a:t>
            </a:r>
          </a:p>
          <a:p>
            <a:pPr lvl="1"/>
            <a:r>
              <a:rPr lang="en-US" dirty="0" smtClean="0"/>
              <a:t>What else?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9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0" name="Oval 6"/>
          <p:cNvSpPr>
            <a:spLocks noChangeArrowheads="1"/>
          </p:cNvSpPr>
          <p:nvPr/>
        </p:nvSpPr>
        <p:spPr bwMode="auto">
          <a:xfrm>
            <a:off x="6705600" y="1608250"/>
            <a:ext cx="9144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19461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dirty="0" smtClean="0"/>
              <a:t>Other instructions per iteration</a:t>
            </a:r>
          </a:p>
          <a:p>
            <a:pPr lvl="1"/>
            <a:r>
              <a:rPr lang="en-US" dirty="0" smtClean="0"/>
              <a:t>Update loop counter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2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0484" name="Oval 6"/>
          <p:cNvSpPr>
            <a:spLocks noChangeArrowheads="1"/>
          </p:cNvSpPr>
          <p:nvPr/>
        </p:nvSpPr>
        <p:spPr bwMode="auto">
          <a:xfrm>
            <a:off x="3886200" y="1524000"/>
            <a:ext cx="2667000" cy="838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smtClean="0"/>
              <a:t>Other instructions per iteration</a:t>
            </a:r>
          </a:p>
          <a:p>
            <a:pPr lvl="1"/>
            <a:r>
              <a:rPr lang="en-US" smtClean="0"/>
              <a:t>Update loop counter</a:t>
            </a:r>
          </a:p>
          <a:p>
            <a:pPr lvl="1"/>
            <a:r>
              <a:rPr lang="en-US" smtClean="0"/>
              <a:t>Branch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5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124200" y="2438400"/>
            <a:ext cx="18288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dirty="0" smtClean="0"/>
              <a:t>Other instructions per iteration</a:t>
            </a:r>
          </a:p>
          <a:p>
            <a:pPr lvl="1"/>
            <a:r>
              <a:rPr lang="en-US" dirty="0" smtClean="0"/>
              <a:t>Update loop counter</a:t>
            </a:r>
          </a:p>
          <a:p>
            <a:pPr lvl="1"/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Address arithmetic</a:t>
            </a: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5257800" y="2458792"/>
            <a:ext cx="18288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dirty="0" smtClean="0"/>
              <a:t>Working on getting NVIDIA </a:t>
            </a:r>
            <a:r>
              <a:rPr lang="en-US" dirty="0" err="1" smtClean="0"/>
              <a:t>Nsight</a:t>
            </a:r>
            <a:r>
              <a:rPr lang="en-US" dirty="0" smtClean="0"/>
              <a:t> in Moore 100B</a:t>
            </a:r>
          </a:p>
          <a:p>
            <a:r>
              <a:rPr lang="en-US" dirty="0" smtClean="0"/>
              <a:t>Project 3: Simulation</a:t>
            </a:r>
          </a:p>
          <a:p>
            <a:pPr lvl="1"/>
            <a:r>
              <a:rPr lang="en-US" dirty="0" smtClean="0"/>
              <a:t>Released tomorrow</a:t>
            </a:r>
          </a:p>
          <a:p>
            <a:pPr lvl="1"/>
            <a:r>
              <a:rPr lang="en-US" dirty="0" smtClean="0"/>
              <a:t>Due Tuesday 10/15.  After fall break</a:t>
            </a:r>
          </a:p>
          <a:p>
            <a:r>
              <a:rPr lang="en-US" dirty="0" smtClean="0"/>
              <a:t>After fall break</a:t>
            </a:r>
          </a:p>
          <a:p>
            <a:pPr lvl="1"/>
            <a:r>
              <a:rPr lang="en-US" dirty="0" smtClean="0"/>
              <a:t>Project 2 demos</a:t>
            </a:r>
          </a:p>
          <a:p>
            <a:pPr lvl="1"/>
            <a:r>
              <a:rPr lang="en-US" dirty="0" err="1" smtClean="0"/>
              <a:t>Rasterization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9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3276600"/>
          </a:xfrm>
        </p:spPr>
        <p:txBody>
          <a:bodyPr/>
          <a:lstStyle/>
          <a:p>
            <a:r>
              <a:rPr lang="en-US" dirty="0" smtClean="0"/>
              <a:t>Instruction Mix</a:t>
            </a:r>
          </a:p>
          <a:p>
            <a:pPr lvl="1"/>
            <a:r>
              <a:rPr lang="en-US" dirty="0" smtClean="0"/>
              <a:t>2 floating-point arithmetic instructions</a:t>
            </a:r>
          </a:p>
          <a:p>
            <a:pPr lvl="1"/>
            <a:r>
              <a:rPr lang="en-US" dirty="0" smtClean="0"/>
              <a:t>1 loop branch instruction</a:t>
            </a:r>
          </a:p>
          <a:p>
            <a:pPr lvl="1"/>
            <a:r>
              <a:rPr lang="en-US" dirty="0" smtClean="0"/>
              <a:t>2 address arithmetic instructions</a:t>
            </a:r>
          </a:p>
          <a:p>
            <a:pPr lvl="1"/>
            <a:r>
              <a:rPr lang="en-US" dirty="0" smtClean="0"/>
              <a:t>1 loop counter increment instruction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7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2400" y="1118306"/>
            <a:ext cx="4801137" cy="5663494"/>
          </a:xfrm>
        </p:spPr>
      </p:pic>
      <p:sp>
        <p:nvSpPr>
          <p:cNvPr id="5" name="Rectangle 4"/>
          <p:cNvSpPr/>
          <p:nvPr/>
        </p:nvSpPr>
        <p:spPr>
          <a:xfrm>
            <a:off x="342900" y="1752600"/>
            <a:ext cx="3657600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3200" dirty="0"/>
              <a:t>Only 1/3 are floating-point calculations</a:t>
            </a:r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kern="0" dirty="0"/>
              <a:t>But I want my full theoretical </a:t>
            </a:r>
            <a:r>
              <a:rPr lang="en-US" sz="2800" kern="0" dirty="0" smtClean="0"/>
              <a:t>1 TFLOP (Fermi)</a:t>
            </a:r>
            <a:endParaRPr lang="en-US" sz="2800" kern="0" dirty="0"/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kern="0" dirty="0"/>
              <a:t>Consider  </a:t>
            </a:r>
            <a:r>
              <a:rPr lang="en-US" sz="2800" i="1" kern="0" dirty="0">
                <a:solidFill>
                  <a:srgbClr val="FF0000"/>
                </a:solidFill>
              </a:rPr>
              <a:t>loop unrolling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281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/>
              <a:t>Image: </a:t>
            </a:r>
            <a:r>
              <a:rPr lang="en-US" sz="1400" dirty="0" smtClean="0">
                <a:hlinkClick r:id="rId3"/>
              </a:rPr>
              <a:t>NVIDIA Fermi Whitepaper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90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6700" y="1752600"/>
            <a:ext cx="861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...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BLOCK_SIZE = 16</a:t>
            </a:r>
          </a:p>
          <a:p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038600"/>
            <a:ext cx="7543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3200" kern="0" dirty="0">
                <a:latin typeface="+mn-lt"/>
              </a:rPr>
              <a:t>No more loop</a:t>
            </a:r>
          </a:p>
          <a:p>
            <a:pPr marL="914400" lvl="1" indent="-457200"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800" kern="0" dirty="0">
                <a:latin typeface="+mn-lt"/>
              </a:rPr>
              <a:t>No loop count update</a:t>
            </a:r>
          </a:p>
          <a:p>
            <a:pPr marL="914400" lvl="1" indent="-457200"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800" kern="0" dirty="0">
                <a:latin typeface="+mn-lt"/>
              </a:rPr>
              <a:t>No branch</a:t>
            </a:r>
          </a:p>
          <a:p>
            <a:pPr marL="914400" lvl="1" indent="-457200"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800" kern="0" dirty="0">
                <a:latin typeface="+mn-lt"/>
              </a:rPr>
              <a:t>Constant indices – no address arithmetic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4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4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#pragma unroll </a:t>
            </a:r>
            <a:r>
              <a:rPr lang="en-US" sz="2400" b="1" dirty="0" smtClean="0">
                <a:solidFill>
                  <a:srgbClr val="804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BLOCK_SIZE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804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Disadvantages to unrolling?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7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Thread Granularity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724400"/>
          </a:xfrm>
        </p:spPr>
        <p:txBody>
          <a:bodyPr/>
          <a:lstStyle/>
          <a:p>
            <a:r>
              <a:rPr lang="en-US">
                <a:latin typeface="Arial" charset="0"/>
              </a:rPr>
              <a:t>How much work should one thread do?</a:t>
            </a:r>
          </a:p>
          <a:p>
            <a:pPr lvl="1"/>
            <a:r>
              <a:rPr lang="en-US">
                <a:latin typeface="Arial" charset="0"/>
              </a:rPr>
              <a:t>Parallel Reduction</a:t>
            </a:r>
          </a:p>
          <a:p>
            <a:pPr lvl="2"/>
            <a:r>
              <a:rPr lang="en-US">
                <a:latin typeface="Arial" charset="0"/>
              </a:rPr>
              <a:t>Reduce two elements?</a:t>
            </a:r>
          </a:p>
          <a:p>
            <a:pPr lvl="1"/>
            <a:r>
              <a:rPr lang="en-US">
                <a:latin typeface="Arial" charset="0"/>
              </a:rPr>
              <a:t>Matrix multiply</a:t>
            </a:r>
          </a:p>
          <a:p>
            <a:pPr lvl="2"/>
            <a:r>
              <a:rPr lang="en-US">
                <a:latin typeface="Arial" charset="0"/>
              </a:rPr>
              <a:t>Compute one element of </a:t>
            </a:r>
            <a:r>
              <a:rPr lang="en-US">
                <a:latin typeface="Cordia New" charset="0"/>
                <a:cs typeface="Cordia New" charset="0"/>
              </a:rPr>
              <a:t>Pd</a:t>
            </a:r>
            <a:r>
              <a:rPr lang="en-US">
                <a:latin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81974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219200"/>
            <a:ext cx="69373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Thread Granularity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Image from http://courses.engr.illinois.edu/ece498/al/textbook/Chapter5-CudaPerformance.pdf </a:t>
            </a:r>
          </a:p>
        </p:txBody>
      </p:sp>
      <p:sp>
        <p:nvSpPr>
          <p:cNvPr id="2662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200400" cy="685800"/>
          </a:xfrm>
        </p:spPr>
        <p:txBody>
          <a:bodyPr/>
          <a:lstStyle/>
          <a:p>
            <a:r>
              <a:rPr lang="en-US">
                <a:latin typeface="Arial" charset="0"/>
              </a:rPr>
              <a:t>Matrix Multiple</a:t>
            </a:r>
          </a:p>
        </p:txBody>
      </p:sp>
    </p:spTree>
    <p:extLst>
      <p:ext uri="{BB962C8B-B14F-4D97-AF65-F5344CB8AC3E}">
        <p14:creationId xmlns:p14="http://schemas.microsoft.com/office/powerpoint/2010/main" val="3401162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219200"/>
            <a:ext cx="69373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Thread Granularity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Image from http://courses.engr.illinois.edu/ece498/al/textbook/Chapter5-CudaPerformance.pdf </a:t>
            </a:r>
          </a:p>
        </p:txBody>
      </p:sp>
      <p:sp>
        <p:nvSpPr>
          <p:cNvPr id="2765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191000" cy="2057400"/>
          </a:xfrm>
        </p:spPr>
        <p:txBody>
          <a:bodyPr/>
          <a:lstStyle/>
          <a:p>
            <a:r>
              <a:rPr lang="en-US">
                <a:latin typeface="Arial" charset="0"/>
              </a:rPr>
              <a:t>Matrix Multiple</a:t>
            </a:r>
          </a:p>
          <a:p>
            <a:pPr lvl="1"/>
            <a:r>
              <a:rPr lang="en-US">
                <a:latin typeface="Arial" charset="0"/>
              </a:rPr>
              <a:t>Both elements of </a:t>
            </a:r>
            <a:r>
              <a:rPr lang="en-US">
                <a:latin typeface="Cordia New" charset="0"/>
                <a:cs typeface="Cordia New" charset="0"/>
              </a:rPr>
              <a:t>Pd</a:t>
            </a:r>
            <a:r>
              <a:rPr lang="en-US">
                <a:latin typeface="Arial" charset="0"/>
              </a:rPr>
              <a:t> require the same row of </a:t>
            </a:r>
            <a:r>
              <a:rPr lang="en-US">
                <a:latin typeface="Cordia New" charset="0"/>
                <a:cs typeface="Cordia New" charset="0"/>
              </a:rPr>
              <a:t>Md</a:t>
            </a:r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6324600" y="5334000"/>
            <a:ext cx="3810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7010400" y="5334000"/>
            <a:ext cx="3810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34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Thread Granularity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572000"/>
          </a:xfrm>
        </p:spPr>
        <p:txBody>
          <a:bodyPr/>
          <a:lstStyle/>
          <a:p>
            <a:r>
              <a:rPr lang="en-US">
                <a:latin typeface="Arial" charset="0"/>
              </a:rPr>
              <a:t>Matrix Multiple</a:t>
            </a:r>
          </a:p>
          <a:p>
            <a:pPr lvl="1"/>
            <a:r>
              <a:rPr lang="en-US">
                <a:latin typeface="Arial" charset="0"/>
              </a:rPr>
              <a:t>Compute both </a:t>
            </a:r>
            <a:r>
              <a:rPr lang="en-US">
                <a:latin typeface="Cordia New" charset="0"/>
                <a:cs typeface="Cordia New" charset="0"/>
              </a:rPr>
              <a:t>Pd</a:t>
            </a:r>
            <a:r>
              <a:rPr lang="en-US">
                <a:latin typeface="Arial" charset="0"/>
              </a:rPr>
              <a:t> elements in the same thread</a:t>
            </a:r>
          </a:p>
          <a:p>
            <a:pPr lvl="2"/>
            <a:r>
              <a:rPr lang="en-US">
                <a:latin typeface="Arial" charset="0"/>
              </a:rPr>
              <a:t>Reduces global memory access by ¼</a:t>
            </a:r>
          </a:p>
          <a:p>
            <a:pPr lvl="2"/>
            <a:r>
              <a:rPr lang="en-US">
                <a:latin typeface="Arial" charset="0"/>
              </a:rPr>
              <a:t>Increases number of independent instructions</a:t>
            </a:r>
          </a:p>
          <a:p>
            <a:pPr lvl="3"/>
            <a:r>
              <a:rPr lang="en-US">
                <a:latin typeface="Arial" charset="0"/>
              </a:rPr>
              <a:t>What is the benefit?</a:t>
            </a:r>
          </a:p>
          <a:p>
            <a:pPr lvl="2"/>
            <a:r>
              <a:rPr lang="en-US">
                <a:latin typeface="Arial" charset="0"/>
              </a:rPr>
              <a:t>New kernel uses more registers and shared memory</a:t>
            </a:r>
          </a:p>
          <a:p>
            <a:pPr lvl="3"/>
            <a:r>
              <a:rPr lang="en-US">
                <a:latin typeface="Arial" charset="0"/>
              </a:rPr>
              <a:t>What does that imply?</a:t>
            </a:r>
            <a:r>
              <a:rPr lang="en-US">
                <a:latin typeface="Cordia New" charset="0"/>
                <a:cs typeface="Cordia New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7454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3352800"/>
            <a:ext cx="762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__device__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count = 0;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...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++count;</a:t>
            </a:r>
          </a:p>
        </p:txBody>
      </p:sp>
      <p:sp>
        <p:nvSpPr>
          <p:cNvPr id="102404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What is the value of </a:t>
            </a:r>
            <a:r>
              <a:rPr lang="en-US" sz="320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3200"/>
              <a:t> if 8 threads execute </a:t>
            </a:r>
            <a:r>
              <a:rPr lang="en-US" sz="3200">
                <a:latin typeface="Courier New" pitchFamily="49" charset="0"/>
                <a:cs typeface="Courier New" pitchFamily="49" charset="0"/>
              </a:rPr>
              <a:t>++count</a:t>
            </a:r>
            <a:r>
              <a:rPr lang="en-US" sz="3200"/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r>
              <a:rPr lang="en-US" smtClean="0"/>
              <a:t>Read-modify-write atomic operation</a:t>
            </a:r>
          </a:p>
          <a:p>
            <a:pPr lvl="1"/>
            <a:r>
              <a:rPr lang="en-US" smtClean="0"/>
              <a:t>Guaranteed no interference from other threads</a:t>
            </a:r>
          </a:p>
          <a:p>
            <a:pPr lvl="1"/>
            <a:r>
              <a:rPr lang="en-US" smtClean="0"/>
              <a:t>No guarantee on order</a:t>
            </a:r>
          </a:p>
          <a:p>
            <a:r>
              <a:rPr lang="en-US" smtClean="0"/>
              <a:t>Shared or global memory</a:t>
            </a:r>
          </a:p>
          <a:p>
            <a:r>
              <a:rPr lang="en-US" smtClean="0"/>
              <a:t>Requires compute capability 1.1 (&gt; G80)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See G.1 in the NVIDIA CUDA C Programming Guide for full compute capability requirements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great </a:t>
            </a:r>
            <a:r>
              <a:rPr lang="en-US" dirty="0" err="1" smtClean="0"/>
              <a:t>README.md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More words isn’t always better</a:t>
            </a:r>
          </a:p>
          <a:p>
            <a:r>
              <a:rPr lang="en-US" dirty="0" smtClean="0"/>
              <a:t>GPU-related jobs</a:t>
            </a:r>
          </a:p>
          <a:p>
            <a:pPr lvl="1"/>
            <a:r>
              <a:rPr lang="en-US" dirty="0" smtClean="0"/>
              <a:t>IBM Research</a:t>
            </a:r>
          </a:p>
          <a:p>
            <a:pPr lvl="1"/>
            <a:r>
              <a:rPr lang="en-US" dirty="0" err="1" smtClean="0"/>
              <a:t>AccelerEyes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85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3505200"/>
            <a:ext cx="7620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__device__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count = 0;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...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atomic ++count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atomicAdd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(&amp;count, 1);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What is the value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if 8 threads execute </a:t>
            </a:r>
            <a:r>
              <a:rPr lang="en-US" kern="0" dirty="0" smtClean="0">
                <a:solidFill>
                  <a:srgbClr val="D60093"/>
                </a:solidFill>
                <a:latin typeface="Courier New" charset="0"/>
              </a:rPr>
              <a:t>atomicAdd</a:t>
            </a:r>
            <a:r>
              <a:rPr lang="en-US" dirty="0" smtClean="0"/>
              <a:t> below?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How do you implement </a:t>
            </a:r>
            <a:r>
              <a:rPr lang="en-US" kern="0" dirty="0" smtClean="0">
                <a:solidFill>
                  <a:srgbClr val="D60093"/>
                </a:solidFill>
                <a:latin typeface="Courier New" charset="0"/>
              </a:rPr>
              <a:t>atomicAdd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9718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__device__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atomicAdd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*address,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val);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How do you implement </a:t>
            </a:r>
            <a:r>
              <a:rPr lang="en-US" kern="0" dirty="0" smtClean="0">
                <a:solidFill>
                  <a:srgbClr val="D60093"/>
                </a:solidFill>
                <a:latin typeface="Courier New" charset="0"/>
              </a:rPr>
              <a:t>atomicAdd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9718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__device__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atomicAdd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*address,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val)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{ 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Made up keyword:</a:t>
            </a: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__lock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(address) 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  *address += val;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How do you implement </a:t>
            </a:r>
            <a:r>
              <a:rPr lang="en-US" kern="0" dirty="0" smtClean="0">
                <a:solidFill>
                  <a:srgbClr val="D60093"/>
                </a:solidFill>
                <a:latin typeface="Courier New" charset="0"/>
              </a:rPr>
              <a:t>atomicAdd </a:t>
            </a:r>
            <a:r>
              <a:rPr lang="en-US" b="1" dirty="0" smtClean="0"/>
              <a:t>without</a:t>
            </a:r>
            <a:r>
              <a:rPr lang="en-US" dirty="0" smtClean="0"/>
              <a:t> locking?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How do you implement </a:t>
            </a:r>
            <a:r>
              <a:rPr lang="en-US" kern="0" dirty="0" smtClean="0">
                <a:solidFill>
                  <a:srgbClr val="D60093"/>
                </a:solidFill>
                <a:latin typeface="Courier New" charset="0"/>
              </a:rPr>
              <a:t>atomicAdd </a:t>
            </a:r>
            <a:r>
              <a:rPr lang="en-US" b="1" dirty="0" smtClean="0"/>
              <a:t>without</a:t>
            </a:r>
            <a:r>
              <a:rPr lang="en-US" dirty="0" smtClean="0"/>
              <a:t> locking?</a:t>
            </a:r>
          </a:p>
          <a:p>
            <a:pPr>
              <a:defRPr/>
            </a:pPr>
            <a:r>
              <a:rPr lang="en-US" dirty="0" smtClean="0"/>
              <a:t>What if you were given an atomic compare and swap?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38200" y="45720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*address,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compare,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val);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109571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atomicCAS</a:t>
            </a:r>
            <a:r>
              <a:rPr lang="en-US" sz="3200"/>
              <a:t> pseudo implementation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2743200"/>
            <a:ext cx="8915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 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*address,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  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compare,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val)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{ </a:t>
            </a:r>
            <a:r>
              <a:rPr lang="en-US" sz="2400" kern="0" dirty="0">
                <a:solidFill>
                  <a:srgbClr val="008000"/>
                </a:solidFill>
                <a:latin typeface="Courier New" charset="0"/>
              </a:rPr>
              <a:t>// Made up keyword</a:t>
            </a:r>
            <a:endParaRPr lang="en-US" sz="24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__lock</a:t>
            </a:r>
            <a:r>
              <a:rPr lang="en-US" sz="2400" kern="0" dirty="0">
                <a:latin typeface="Courier New" charset="0"/>
              </a:rPr>
              <a:t>(address) 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008000"/>
                </a:solidFill>
                <a:latin typeface="Courier New" charset="0"/>
              </a:rPr>
              <a:t>  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2400" kern="0" dirty="0">
                <a:latin typeface="Courier New" charset="0"/>
              </a:rPr>
              <a:t>old = 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*address;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</a:t>
            </a:r>
            <a:r>
              <a:rPr lang="en-US" sz="2400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if</a:t>
            </a:r>
            <a:r>
              <a:rPr lang="en-US" sz="2400" kern="0" dirty="0" smtClean="0">
                <a:solidFill>
                  <a:schemeClr val="tx2"/>
                </a:solidFill>
                <a:latin typeface="Courier New" charset="0"/>
              </a:rPr>
              <a:t> (*address 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=</a:t>
            </a:r>
            <a:r>
              <a:rPr lang="en-US" sz="2400" kern="0" dirty="0" smtClean="0">
                <a:solidFill>
                  <a:schemeClr val="tx2"/>
                </a:solidFill>
                <a:latin typeface="Courier New" charset="0"/>
              </a:rPr>
              <a:t>= 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compare) 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{*address = </a:t>
            </a:r>
            <a:r>
              <a:rPr lang="en-US" sz="2400" kern="0" dirty="0" err="1" smtClean="0">
                <a:solidFill>
                  <a:schemeClr val="tx2"/>
                </a:solidFill>
                <a:latin typeface="Courier New" charset="0"/>
              </a:rPr>
              <a:t>val</a:t>
            </a:r>
            <a:r>
              <a:rPr lang="en-US" sz="2400" kern="0" dirty="0" smtClean="0">
                <a:solidFill>
                  <a:schemeClr val="tx2"/>
                </a:solidFill>
                <a:latin typeface="Courier New" charset="0"/>
              </a:rPr>
              <a:t>; }</a:t>
            </a:r>
            <a:endParaRPr lang="en-US" sz="24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    return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old;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112643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Example: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895600"/>
            <a:ext cx="693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*addr = 1;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1, 2);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1, 3);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2, 3);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5"/>
          <p:cNvSpPr>
            <a:spLocks noChangeArrowheads="1"/>
          </p:cNvSpPr>
          <p:nvPr/>
        </p:nvSpPr>
        <p:spPr bwMode="auto">
          <a:xfrm>
            <a:off x="1066800" y="3886200"/>
            <a:ext cx="46482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113668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Example: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895600"/>
            <a:ext cx="693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*addr = 1;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1, 2);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1, 3);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2, 3);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943600" y="3886200"/>
            <a:ext cx="2895600" cy="9906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returns 1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*addr =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5"/>
          <p:cNvSpPr>
            <a:spLocks noChangeArrowheads="1"/>
          </p:cNvSpPr>
          <p:nvPr/>
        </p:nvSpPr>
        <p:spPr bwMode="auto">
          <a:xfrm>
            <a:off x="1066800" y="4419600"/>
            <a:ext cx="46482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114692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Example: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895600"/>
            <a:ext cx="693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*addr = 1;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1, 2);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1, 3);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2, 3);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943600" y="4419600"/>
            <a:ext cx="2895600" cy="9906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returns 2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*addr =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5"/>
          <p:cNvSpPr>
            <a:spLocks noChangeArrowheads="1"/>
          </p:cNvSpPr>
          <p:nvPr/>
        </p:nvSpPr>
        <p:spPr bwMode="auto">
          <a:xfrm>
            <a:off x="1066800" y="4953000"/>
            <a:ext cx="46482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115716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Example: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895600"/>
            <a:ext cx="693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*addr = 1;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1, 2);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1, 3);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addr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2, 3);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943600" y="4953000"/>
            <a:ext cx="2895600" cy="9906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returns 2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*addr =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5720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Performance</a:t>
            </a:r>
          </a:p>
          <a:p>
            <a:pPr lvl="1" eaLnBrk="1" hangingPunct="1"/>
            <a:r>
              <a:rPr lang="en-US" dirty="0" smtClean="0"/>
              <a:t>Data Prefetching</a:t>
            </a:r>
          </a:p>
          <a:p>
            <a:pPr lvl="1" eaLnBrk="1" hangingPunct="1"/>
            <a:r>
              <a:rPr lang="en-US" dirty="0" smtClean="0"/>
              <a:t>Loop Unrolling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Thread </a:t>
            </a:r>
            <a:r>
              <a:rPr lang="en-US">
                <a:latin typeface="Arial" charset="0"/>
              </a:rPr>
              <a:t>Granularity</a:t>
            </a:r>
            <a:endParaRPr lang="en-US" dirty="0" smtClean="0"/>
          </a:p>
          <a:p>
            <a:pPr eaLnBrk="1" hangingPunct="1"/>
            <a:r>
              <a:rPr lang="en-US" dirty="0" smtClean="0"/>
              <a:t>Atomic functions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Again, how do you implement </a:t>
            </a:r>
            <a:r>
              <a:rPr lang="en-US" kern="0" dirty="0" smtClean="0">
                <a:solidFill>
                  <a:srgbClr val="D60093"/>
                </a:solidFill>
                <a:latin typeface="Courier New" charset="0"/>
              </a:rPr>
              <a:t>atomicAdd </a:t>
            </a:r>
            <a:r>
              <a:rPr lang="en-US" dirty="0" smtClean="0"/>
              <a:t>given </a:t>
            </a:r>
            <a:r>
              <a:rPr lang="en-US" kern="0" dirty="0" smtClean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33528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__device__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atomicAdd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*address,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val);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__device__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atomicAdd(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*address,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val)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old = *address, assumed;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do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assumed = old;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old = 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(address,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  assumed, val + assumed);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}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while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(assumed != old);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return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old;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2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5"/>
          <p:cNvSpPr>
            <a:spLocks noChangeArrowheads="1"/>
          </p:cNvSpPr>
          <p:nvPr/>
        </p:nvSpPr>
        <p:spPr bwMode="auto">
          <a:xfrm>
            <a:off x="685800" y="2667000"/>
            <a:ext cx="35814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__device__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atomicAdd(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*address,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val)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old = *address, assumed;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do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assumed = old;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old = 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(address,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  assumed, val + assumed);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}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while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(assumed != old);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return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old;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200" kern="0" dirty="0">
                <a:solidFill>
                  <a:schemeClr val="tx2"/>
                </a:solidFill>
                <a:latin typeface="Courier New" charset="0"/>
              </a:rPr>
              <a:t>	</a:t>
            </a:r>
          </a:p>
        </p:txBody>
      </p:sp>
      <p:sp>
        <p:nvSpPr>
          <p:cNvPr id="118789" name="TextBox 2"/>
          <p:cNvSpPr txBox="1">
            <a:spLocks noChangeArrowheads="1"/>
          </p:cNvSpPr>
          <p:nvPr/>
        </p:nvSpPr>
        <p:spPr bwMode="auto">
          <a:xfrm>
            <a:off x="6324600" y="2667000"/>
            <a:ext cx="26670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Read original value at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*address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ChangeArrowheads="1"/>
          </p:cNvSpPr>
          <p:nvPr/>
        </p:nvSpPr>
        <p:spPr bwMode="auto">
          <a:xfrm>
            <a:off x="1066800" y="4038600"/>
            <a:ext cx="4800600" cy="838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__device__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atomicAdd(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*address,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val)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old = *address, assumed;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do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assumed = old;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old = 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(address,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  assumed, val + assumed);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}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while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(assumed != old);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return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old;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2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119813" name="TextBox 2"/>
          <p:cNvSpPr txBox="1">
            <a:spLocks noChangeArrowheads="1"/>
          </p:cNvSpPr>
          <p:nvPr/>
        </p:nvSpPr>
        <p:spPr bwMode="auto">
          <a:xfrm>
            <a:off x="6324600" y="4022725"/>
            <a:ext cx="26670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If the value at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*address</a:t>
            </a:r>
            <a:r>
              <a:rPr lang="en-US">
                <a:solidFill>
                  <a:srgbClr val="FF0000"/>
                </a:solidFill>
              </a:rPr>
              <a:t> didn’t change, increment 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5"/>
          <p:cNvSpPr>
            <a:spLocks noChangeArrowheads="1"/>
          </p:cNvSpPr>
          <p:nvPr/>
        </p:nvSpPr>
        <p:spPr bwMode="auto">
          <a:xfrm>
            <a:off x="1066800" y="4946650"/>
            <a:ext cx="4267200" cy="46355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__device__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atomicAdd(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*address,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val)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int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old = *address, assumed;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do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assumed = old;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old = 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(address,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    assumed, assumed + val);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}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while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(assumed != old);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4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return</a:t>
            </a: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 old;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2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120837" name="TextBox 2"/>
          <p:cNvSpPr txBox="1">
            <a:spLocks noChangeArrowheads="1"/>
          </p:cNvSpPr>
          <p:nvPr/>
        </p:nvSpPr>
        <p:spPr bwMode="auto">
          <a:xfrm>
            <a:off x="6324600" y="4953000"/>
            <a:ext cx="26670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Otherwise, loop until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atomicCAS</a:t>
            </a:r>
            <a:r>
              <a:rPr lang="en-US">
                <a:solidFill>
                  <a:srgbClr val="FF0000"/>
                </a:solidFill>
              </a:rPr>
              <a:t> succeeds.  </a:t>
            </a:r>
          </a:p>
        </p:txBody>
      </p:sp>
      <p:sp>
        <p:nvSpPr>
          <p:cNvPr id="120838" name="TextBox 6"/>
          <p:cNvSpPr txBox="1">
            <a:spLocks noChangeArrowheads="1"/>
          </p:cNvSpPr>
          <p:nvPr/>
        </p:nvSpPr>
        <p:spPr bwMode="auto">
          <a:xfrm>
            <a:off x="4419600" y="5830888"/>
            <a:ext cx="4572000" cy="922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The value of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*address</a:t>
            </a:r>
            <a:r>
              <a:rPr lang="en-US">
                <a:solidFill>
                  <a:srgbClr val="FF0000"/>
                </a:solidFill>
              </a:rPr>
              <a:t> after this function returns is not necessarily the original value of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*address + val</a:t>
            </a:r>
            <a:r>
              <a:rPr lang="en-US">
                <a:solidFill>
                  <a:srgbClr val="FF0000"/>
                </a:solidFill>
              </a:rPr>
              <a:t>, why?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121859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Lots of atomics: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743200"/>
            <a:ext cx="6934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008000"/>
                </a:solidFill>
                <a:latin typeface="Courier New" charset="0"/>
              </a:rPr>
              <a:t>// Arithmetic      // Bitwise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atomicAdd</a:t>
            </a:r>
            <a:r>
              <a:rPr lang="en-US" sz="2400" kern="0" dirty="0">
                <a:latin typeface="Courier New" charset="0"/>
              </a:rPr>
              <a:t>()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        </a:t>
            </a: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atomicAnd</a:t>
            </a:r>
            <a:r>
              <a:rPr lang="en-US" sz="2400" kern="0" dirty="0">
                <a:latin typeface="Courier New" charset="0"/>
              </a:rPr>
              <a:t>()</a:t>
            </a:r>
            <a:endParaRPr lang="en-US" sz="2400" kern="0" dirty="0">
              <a:solidFill>
                <a:srgbClr val="D60093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atomicSub</a:t>
            </a:r>
            <a:r>
              <a:rPr lang="en-US" sz="2400" kern="0" dirty="0">
                <a:latin typeface="Courier New" charset="0"/>
              </a:rPr>
              <a:t>()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        </a:t>
            </a: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atomicOr</a:t>
            </a:r>
            <a:r>
              <a:rPr lang="en-US" sz="2400" kern="0" dirty="0">
                <a:latin typeface="Courier New" charset="0"/>
              </a:rPr>
              <a:t>()</a:t>
            </a:r>
            <a:endParaRPr lang="en-US" sz="2400" kern="0" dirty="0">
              <a:solidFill>
                <a:srgbClr val="D60093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atomicExch</a:t>
            </a:r>
            <a:r>
              <a:rPr lang="en-US" sz="2400" kern="0" dirty="0">
                <a:latin typeface="Courier New" charset="0"/>
              </a:rPr>
              <a:t>()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       </a:t>
            </a: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atomicXor</a:t>
            </a:r>
            <a:r>
              <a:rPr lang="en-US" sz="2400" kern="0" dirty="0">
                <a:latin typeface="Courier New" charset="0"/>
              </a:rPr>
              <a:t>()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atomicMin</a:t>
            </a:r>
            <a:r>
              <a:rPr lang="en-US" sz="2400" kern="0" dirty="0">
                <a:latin typeface="Courier New" charset="0"/>
              </a:rPr>
              <a:t>()</a:t>
            </a:r>
            <a:endParaRPr lang="en-US" sz="2400" kern="0" dirty="0">
              <a:solidFill>
                <a:srgbClr val="D60093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atomicMax</a:t>
            </a:r>
            <a:r>
              <a:rPr lang="en-US" sz="2400" kern="0" dirty="0">
                <a:latin typeface="Courier New" charset="0"/>
              </a:rPr>
              <a:t>()</a:t>
            </a:r>
            <a:endParaRPr lang="en-US" sz="2400" kern="0" dirty="0">
              <a:solidFill>
                <a:srgbClr val="D60093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atomicAdd</a:t>
            </a:r>
            <a:r>
              <a:rPr lang="en-US" sz="2400" kern="0" dirty="0">
                <a:latin typeface="Courier New" charset="0"/>
              </a:rPr>
              <a:t>()</a:t>
            </a:r>
            <a:endParaRPr lang="en-US" sz="2400" kern="0" dirty="0">
              <a:solidFill>
                <a:srgbClr val="D60093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atomicDec</a:t>
            </a:r>
            <a:r>
              <a:rPr lang="en-US" sz="2400" kern="0" dirty="0">
                <a:latin typeface="Courier New" charset="0"/>
              </a:rPr>
              <a:t>()</a:t>
            </a:r>
            <a:endParaRPr lang="en-US" sz="2400" kern="0" dirty="0">
              <a:solidFill>
                <a:srgbClr val="D60093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atomicCAS</a:t>
            </a:r>
            <a:r>
              <a:rPr lang="en-US" sz="2400" kern="0" dirty="0">
                <a:latin typeface="Courier New" charset="0"/>
              </a:rPr>
              <a:t>()</a:t>
            </a:r>
            <a:endParaRPr lang="en-US" sz="24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121861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See B.10 in the NVIDIA CUDA C Programming Guide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Functions</a:t>
            </a:r>
          </a:p>
        </p:txBody>
      </p:sp>
      <p:sp>
        <p:nvSpPr>
          <p:cNvPr id="122883" name="Content Placeholder 2"/>
          <p:cNvSpPr txBox="1">
            <a:spLocks/>
          </p:cNvSpPr>
          <p:nvPr/>
        </p:nvSpPr>
        <p:spPr bwMode="auto">
          <a:xfrm>
            <a:off x="457200" y="1981200"/>
            <a:ext cx="6781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How can threads from different blocks work together?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Use atomics sparingly.  Why?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Independent instructions between a global memory read and its use can hide memory latency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3886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m = Md[i];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 = a * b + c * d;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f2 = m * f;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3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ChangeArrowheads="1"/>
          </p:cNvSpPr>
          <p:nvPr/>
        </p:nvSpPr>
        <p:spPr bwMode="auto">
          <a:xfrm>
            <a:off x="1066800" y="3886200"/>
            <a:ext cx="35052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47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475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Independent instructions between a global memory read and its use can hide memory latency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3886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m = Md[i];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 = a * b + c * d;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f2 = m * f;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876800" y="3886200"/>
            <a:ext cx="23622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Read global memory</a:t>
            </a: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 flipV="1">
            <a:off x="4572000" y="40386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6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ChangeArrowheads="1"/>
          </p:cNvSpPr>
          <p:nvPr/>
        </p:nvSpPr>
        <p:spPr bwMode="auto">
          <a:xfrm>
            <a:off x="1066800" y="4343400"/>
            <a:ext cx="51816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7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5780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Independent instructions between a global memory read and its use can hide memory latency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3886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m = Md[i];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 = a * b + c * d;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f2 = m * f;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267200" y="5715000"/>
            <a:ext cx="2667000" cy="9239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Execute instructions that are not dependent on memory read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H="1" flipV="1">
            <a:off x="5562600" y="4953000"/>
            <a:ext cx="0" cy="7620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ChangeArrowheads="1"/>
          </p:cNvSpPr>
          <p:nvPr/>
        </p:nvSpPr>
        <p:spPr bwMode="auto">
          <a:xfrm>
            <a:off x="1066800" y="4876800"/>
            <a:ext cx="36576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68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680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Independent instructions between a global memory read and its use can hide memory latency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3886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m = Md[i];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 = a * b + c * d;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f2 = m * f;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105400" y="4876800"/>
            <a:ext cx="2743200" cy="12001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Use global memory after the above line from enough warps hide the memory latency</a:t>
            </a: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H="1" flipV="1">
            <a:off x="4800600" y="50292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9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Prefetching</a:t>
            </a:r>
            <a:r>
              <a:rPr lang="en-US" smtClean="0"/>
              <a:t> data from global memory can effectively increase the number of independent instructions between global memory read and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591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8529</TotalTime>
  <Words>2276</Words>
  <Application>Microsoft Macintosh PowerPoint</Application>
  <PresentationFormat>On-screen Show (4:3)</PresentationFormat>
  <Paragraphs>427</Paragraphs>
  <Slides>46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Pixel</vt:lpstr>
      <vt:lpstr>CUDA Odds and Ends</vt:lpstr>
      <vt:lpstr>Course News</vt:lpstr>
      <vt:lpstr>Course News</vt:lpstr>
      <vt:lpstr>Agenda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Instruction Mix</vt:lpstr>
      <vt:lpstr>Loop Unrolling</vt:lpstr>
      <vt:lpstr>Loop Unrolling</vt:lpstr>
      <vt:lpstr>Loop Unrolling</vt:lpstr>
      <vt:lpstr>Loop Unrolling</vt:lpstr>
      <vt:lpstr>Loop Unrolling</vt:lpstr>
      <vt:lpstr>Loop Unrolling</vt:lpstr>
      <vt:lpstr>Loop Unrolling</vt:lpstr>
      <vt:lpstr>Loop Unrolling</vt:lpstr>
      <vt:lpstr>Thread Granularity</vt:lpstr>
      <vt:lpstr>Thread Granularity</vt:lpstr>
      <vt:lpstr>Thread Granularity</vt:lpstr>
      <vt:lpstr>Thread Granularity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  <vt:lpstr>Atomic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CozzDogg</dc:creator>
  <cp:lastModifiedBy>AGI</cp:lastModifiedBy>
  <cp:revision>292</cp:revision>
  <cp:lastPrinted>2012-01-29T21:57:59Z</cp:lastPrinted>
  <dcterms:created xsi:type="dcterms:W3CDTF">2011-01-14T02:17:40Z</dcterms:created>
  <dcterms:modified xsi:type="dcterms:W3CDTF">2013-10-02T20:50:05Z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