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73"/>
  </p:notesMasterIdLst>
  <p:handoutMasterIdLst>
    <p:handoutMasterId r:id="rId74"/>
  </p:handoutMasterIdLst>
  <p:sldIdLst>
    <p:sldId id="256" r:id="rId2"/>
    <p:sldId id="317" r:id="rId3"/>
    <p:sldId id="318" r:id="rId4"/>
    <p:sldId id="382" r:id="rId5"/>
    <p:sldId id="319" r:id="rId6"/>
    <p:sldId id="320" r:id="rId7"/>
    <p:sldId id="296" r:id="rId8"/>
    <p:sldId id="297" r:id="rId9"/>
    <p:sldId id="298" r:id="rId10"/>
    <p:sldId id="316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76" r:id="rId67"/>
    <p:sldId id="377" r:id="rId68"/>
    <p:sldId id="378" r:id="rId69"/>
    <p:sldId id="379" r:id="rId70"/>
    <p:sldId id="380" r:id="rId71"/>
    <p:sldId id="381" r:id="rId72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9D9D9"/>
    <a:srgbClr val="9966FF"/>
    <a:srgbClr val="74D21E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4" autoAdjust="0"/>
    <p:restoredTop sz="70330" autoAdjust="0"/>
  </p:normalViewPr>
  <p:slideViewPr>
    <p:cSldViewPr>
      <p:cViewPr>
        <p:scale>
          <a:sx n="66" d="100"/>
          <a:sy n="66" d="100"/>
        </p:scale>
        <p:origin x="-124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FDB80038-FE67-4BF6-9EE1-1C3321672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89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F4BDF356-1CF7-4830-A1DD-92487C04A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57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ner.org/optimize/microarchitecture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stcircuits.com/mambo/index.php?option=com_content&amp;task=view&amp;id=98&amp;Itemid=1&amp;limit=1&amp;limitstart=7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nandtech.com/bench/SSD/261" TargetMode="External"/><Relationship Id="rId4" Type="http://schemas.openxmlformats.org/officeDocument/2006/relationships/hyperlink" Target="http://www.anandtech.com/show/2614/8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ndtech.com/show/2594/8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66B039-039E-4CA7-8BFF-71D7DEB161E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Capitalize on instruction-level parallelism (ILP)</a:t>
            </a:r>
          </a:p>
          <a:p>
            <a:pPr marL="0" indent="0">
              <a:buNone/>
            </a:pPr>
            <a:r>
              <a:rPr lang="en-US" dirty="0" smtClean="0"/>
              <a:t>+ Significantly reduced clock period</a:t>
            </a:r>
          </a:p>
          <a:p>
            <a:pPr marL="0" indent="0">
              <a:buNone/>
            </a:pPr>
            <a:r>
              <a:rPr lang="en-US" dirty="0" smtClean="0"/>
              <a:t>– Slight latency &amp; area increase (pipeline latches)</a:t>
            </a:r>
          </a:p>
          <a:p>
            <a:pPr marL="0" indent="0">
              <a:buNone/>
            </a:pPr>
            <a:r>
              <a:rPr lang="en-US" dirty="0" smtClean="0"/>
              <a:t>? Dependent instructions</a:t>
            </a:r>
          </a:p>
          <a:p>
            <a:pPr marL="0" indent="0">
              <a:buNone/>
            </a:pPr>
            <a:r>
              <a:rPr lang="en-US" dirty="0" smtClean="0"/>
              <a:t>? Branches</a:t>
            </a:r>
          </a:p>
          <a:p>
            <a:r>
              <a:rPr lang="en-US" dirty="0" smtClean="0"/>
              <a:t>Alleged Pipeline Lengths:</a:t>
            </a:r>
          </a:p>
          <a:p>
            <a:pPr lvl="1"/>
            <a:r>
              <a:rPr lang="en-US" dirty="0" smtClean="0"/>
              <a:t>Core 2: 14 stages</a:t>
            </a:r>
          </a:p>
          <a:p>
            <a:pPr lvl="1"/>
            <a:r>
              <a:rPr lang="en-US" dirty="0" smtClean="0"/>
              <a:t>Pentium 4 (Prescott): &gt; 20 stages</a:t>
            </a:r>
          </a:p>
          <a:p>
            <a:pPr lvl="1"/>
            <a:r>
              <a:rPr lang="en-US" dirty="0" smtClean="0"/>
              <a:t>Sandy Bridge: in between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Pipelining</a:t>
            </a:r>
            <a:r>
              <a:rPr lang="en-US" baseline="0" dirty="0" smtClean="0"/>
              <a:t> allows much higher clock speeds.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Pipeline length source: </a:t>
            </a:r>
            <a:r>
              <a:rPr lang="en-US" dirty="0" err="1" smtClean="0"/>
              <a:t>Agner</a:t>
            </a:r>
            <a:r>
              <a:rPr lang="en-US" dirty="0" smtClean="0"/>
              <a:t> Fog’s Microarchitecture </a:t>
            </a:r>
            <a:r>
              <a:rPr lang="en-US" dirty="0" smtClean="0">
                <a:hlinkClick r:id="rId3"/>
              </a:rPr>
              <a:t>Guide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9C382-6001-4852-8CD2-C8B165252F0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38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don’t know what instructions will execute after the branch until the branch is executed. We could either stall until it is, or “speculate” and flush on a </a:t>
            </a:r>
            <a:r>
              <a:rPr lang="en-US" baseline="0" dirty="0" err="1" smtClean="0"/>
              <a:t>misprediction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65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96.7% accurate 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vim</a:t>
            </a:r>
            <a:r>
              <a:rPr lang="en-US" dirty="0" smtClean="0"/>
              <a:t> example</a:t>
            </a:r>
          </a:p>
          <a:p>
            <a:r>
              <a:rPr lang="en-US" dirty="0" smtClean="0"/>
              <a:t>Flushing a pipeline means a waste of all executed instructions. Area increase</a:t>
            </a:r>
            <a:r>
              <a:rPr lang="en-US" baseline="0" dirty="0" smtClean="0"/>
              <a:t> potentially even greater for tournament predictors.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17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SRAM &amp; DRAM latency, and DRAM bandwidth for Sandy Bridge from </a:t>
            </a:r>
            <a:r>
              <a:rPr lang="en-US" sz="1200" dirty="0" err="1" smtClean="0">
                <a:hlinkClick r:id="rId3"/>
              </a:rPr>
              <a:t>Lostcircuits</a:t>
            </a:r>
            <a:endParaRPr lang="en-US" sz="1200" dirty="0" smtClean="0"/>
          </a:p>
          <a:p>
            <a:r>
              <a:rPr lang="en-US" sz="1200" dirty="0" smtClean="0"/>
              <a:t>Flash and HDD latencies from </a:t>
            </a:r>
            <a:r>
              <a:rPr lang="en-US" sz="1200" dirty="0" err="1" smtClean="0">
                <a:hlinkClick r:id="rId4"/>
              </a:rPr>
              <a:t>AnandTech</a:t>
            </a:r>
            <a:endParaRPr lang="en-US" sz="1200" dirty="0" smtClean="0"/>
          </a:p>
          <a:p>
            <a:r>
              <a:rPr lang="en-US" sz="1200" dirty="0" smtClean="0"/>
              <a:t>Flash and HDD bandwidth from </a:t>
            </a:r>
            <a:r>
              <a:rPr lang="en-US" sz="1200" dirty="0" err="1" smtClean="0"/>
              <a:t>AnandTech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5"/>
              </a:rPr>
              <a:t>Bench</a:t>
            </a:r>
            <a:endParaRPr lang="en-US" sz="1200" dirty="0" smtClean="0"/>
          </a:p>
          <a:p>
            <a:r>
              <a:rPr lang="en-US" sz="1200" dirty="0" smtClean="0"/>
              <a:t>SRAM bandwidth guesstimated.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14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LRU-</a:t>
            </a:r>
            <a:r>
              <a:rPr lang="en-US" dirty="0" err="1" smtClean="0"/>
              <a:t>esque</a:t>
            </a:r>
            <a:r>
              <a:rPr lang="en-US" baseline="0" dirty="0" smtClean="0"/>
              <a:t> eviction algorithms used for caches. Could be inclusive, exclusive, or neither. OS manages virtual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79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r>
              <a:rPr lang="en-US" baseline="0" dirty="0" smtClean="0"/>
              <a:t> at caches – 24.7% of die is L3 cache – 15MB</a:t>
            </a:r>
          </a:p>
          <a:p>
            <a:r>
              <a:rPr lang="en-US" baseline="0" dirty="0" smtClean="0"/>
              <a:t>32KB I$ and 32KB D$</a:t>
            </a:r>
          </a:p>
          <a:p>
            <a:r>
              <a:rPr lang="en-US" baseline="0" dirty="0" smtClean="0"/>
              <a:t>256KB L2 per core</a:t>
            </a:r>
          </a:p>
          <a:p>
            <a:r>
              <a:rPr lang="en-US" baseline="0" dirty="0" smtClean="0"/>
              <a:t>Memory controller – 15% of die; 4 channels, each supporting DDR3-1600 </a:t>
            </a:r>
            <a:r>
              <a:rPr lang="en-US" baseline="0" dirty="0" smtClean="0">
                <a:sym typeface="Wingdings" pitchFamily="2" charset="2"/>
              </a:rPr>
              <a:t> 12.8GB/s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33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Duplicate pipeline registers, execution resources, 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04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pipeline. 3 Principal data structures.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67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make this go fast?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3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Sandy Bridge can issue 2 AVX ops per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4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66B039-039E-4CA7-8BFF-71D7DEB161E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Register state, return stack buffer, and large page ITLB only replicated stuff: </a:t>
            </a:r>
            <a:r>
              <a:rPr lang="en-US" dirty="0" smtClean="0">
                <a:hlinkClick r:id="rId3"/>
              </a:rPr>
              <a:t>http://www.anandtech.com/show/2594/8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7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lot of effort put into improving IPC, and avoiding memory latencies. Attacking throughput is an entirely different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99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Can’t achieve this because real code has branches, memory access, different instruction mixes,</a:t>
            </a:r>
            <a:r>
              <a:rPr lang="en-US" baseline="0" dirty="0" smtClean="0"/>
              <a:t> and doesn’t have 100% occupancy.</a:t>
            </a:r>
            <a:endParaRPr lang="en-US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F041F-3168-47DD-97DE-C32EB84B813F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Wolf</a:t>
            </a:r>
            <a:r>
              <a:rPr lang="en-US" baseline="0" dirty="0" smtClean="0"/>
              <a:t> 3D – 2.5D.  No ceiling and floor height changes (or textures).  No rolling walls.  No lighting.  Enemies always face viewer.  Ray casting.  Pre-computed texture coordinates.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Doom – Based on BSP tree (Bruce Naylor).  Texture mapped all surfaces.  Lighting.  Varying floor altitudes.  Rolling walls.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46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Data Parallel – The same program running on multiple data (SPMD).</a:t>
            </a:r>
          </a:p>
          <a:p>
            <a:endParaRPr lang="en-US" smtClean="0"/>
          </a:p>
          <a:p>
            <a:r>
              <a:rPr lang="en-US" smtClean="0"/>
              <a:t>Cloth is modeled with a mass-spring-damper system obeying Hook’s Law.  The force on each mass is computed independently at each time step.</a:t>
            </a:r>
          </a:p>
          <a:p>
            <a:endParaRPr lang="en-US" smtClean="0"/>
          </a:p>
          <a:p>
            <a:r>
              <a:rPr lang="en-US" smtClean="0"/>
              <a:t>Each particle in a particle system has forces like gravity and wind.  Integrating from f = ma to position can be done independently at each time step.</a:t>
            </a:r>
          </a:p>
          <a:p>
            <a:endParaRPr lang="en-US" smtClean="0"/>
          </a:p>
          <a:p>
            <a:r>
              <a:rPr lang="en-US" smtClean="0"/>
              <a:t>Can an application have more than one type of parallelism?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C24201-2164-4B6B-BAF6-8DF07CD05761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FLOPS are not a perfect measurement because of memory access, instruction mix, branches, etc.  Peak FLOPS are idealistic, but not often reached in practice.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CFE1C5-5D39-4CE3-A45E-9C523C3687C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Moore’s Law – the number of transistors on a chip will double about every two year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20A6A7-49DA-4B84-B778-712164C674E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PCI-E Gen3 is 8 GB/s in </a:t>
            </a:r>
            <a:r>
              <a:rPr lang="en-US" smtClean="0"/>
              <a:t>each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DF356-1CF7-4830-A1DD-92487C04A1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83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DF356-1CF7-4830-A1DD-92487C04A1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Cache, branch predicator, out-of-order logic, ALUs,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9C382-6001-4852-8CD2-C8B165252F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03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Software likes “serial,” hardware likes “parallel.”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Branch prediction accuracy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96.7% - vim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98.9% -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9C382-6001-4852-8CD2-C8B165252F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74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Clocked.</a:t>
            </a:r>
            <a:r>
              <a:rPr lang="en-US" baseline="0" dirty="0" smtClean="0"/>
              <a:t> All of these steps occur in one clock period.</a:t>
            </a:r>
          </a:p>
          <a:p>
            <a:r>
              <a:rPr lang="en-US" baseline="0" dirty="0" smtClean="0"/>
              <a:t>Clock period bound by </a:t>
            </a:r>
            <a:r>
              <a:rPr lang="en-US" baseline="0" dirty="0" err="1" smtClean="0"/>
              <a:t>datapath</a:t>
            </a:r>
            <a:r>
              <a:rPr lang="en-US" baseline="0" dirty="0" smtClean="0"/>
              <a:t> delay.</a:t>
            </a:r>
          </a:p>
          <a:p>
            <a:r>
              <a:rPr lang="en-US" baseline="0" smtClean="0"/>
              <a:t>Bad utilization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0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25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54861-778E-42F3-AD2A-EB44076E1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159F-1E55-41A6-8339-F6DFBBA39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5BD4E-B466-4610-BC18-B41E938D8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5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C293C-5088-4E30-A67C-4AADAF5FA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4C7B8-8CC4-4889-AD8F-317EDBE8A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9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E347-8CA3-4084-BF2E-118BFDD01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94ADF-22CF-4A16-93CD-B60F28D4C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2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9A2D-9DFD-4CF1-88DF-0D2AE9D78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4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21DA8-9326-4960-A0CA-F2493A568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6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8B7E-49EA-403A-A56A-CF5E7479F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4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C33A9-C666-4D8E-AA4A-ACE84B2F7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7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A07FFE8-3058-4AB1-8B4F-2F8A07FDD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sampath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01/lectures/04_pipelin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01/lectures/04_pipeline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01/lectures/04_pipelin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s.upenn.edu/~cis565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edu" TargetMode="External"/><Relationship Id="rId5" Type="http://schemas.openxmlformats.org/officeDocument/2006/relationships/hyperlink" Target="https://github.com/signup/free" TargetMode="External"/><Relationship Id="rId4" Type="http://schemas.openxmlformats.org/officeDocument/2006/relationships/hyperlink" Target="https://groups.google.com/forum/#!forum/cis-565-fall-201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stcircuits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roteneer.com/blog/?p=26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ttp.developer.nvidia.com/GPUGems3/gpugems3_ch14.html" TargetMode="Externa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09.idav.ucdavis.edu/talks/01-BPS-SIGGRAPH09-mhouston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google.com/u/0/photos/100838748547881402137/albums/5407605084626995217/558190033546007830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oteneer.com/blog/?p=26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600" dirty="0"/>
              <a:t>GPU Architecture Overview</a:t>
            </a:r>
            <a:endParaRPr lang="en-US" sz="4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Patrick Cozzi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University of Pennsylvania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CIS 565 - Fall 2013</a:t>
            </a:r>
          </a:p>
        </p:txBody>
      </p:sp>
      <p:pic>
        <p:nvPicPr>
          <p:cNvPr id="2" name="Picture 2" descr="Student Pro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096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and GPU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3886200"/>
          </a:xfrm>
        </p:spPr>
        <p:txBody>
          <a:bodyPr/>
          <a:lstStyle/>
          <a:p>
            <a:r>
              <a:rPr lang="en-US" dirty="0" smtClean="0"/>
              <a:t>Single-core performance slowing since 2003</a:t>
            </a:r>
          </a:p>
          <a:p>
            <a:pPr lvl="1"/>
            <a:r>
              <a:rPr lang="en-US" dirty="0" smtClean="0"/>
              <a:t>Power and heat limits</a:t>
            </a:r>
          </a:p>
          <a:p>
            <a:r>
              <a:rPr lang="en-US" dirty="0" smtClean="0"/>
              <a:t>GPUs delivery higher FLOP per</a:t>
            </a:r>
          </a:p>
          <a:p>
            <a:pPr lvl="1"/>
            <a:r>
              <a:rPr lang="en-US" dirty="0" smtClean="0"/>
              <a:t>Watt</a:t>
            </a:r>
          </a:p>
          <a:p>
            <a:pPr lvl="1"/>
            <a:r>
              <a:rPr lang="en-US" dirty="0" smtClean="0"/>
              <a:t>Dollar</a:t>
            </a:r>
          </a:p>
          <a:p>
            <a:pPr lvl="1"/>
            <a:r>
              <a:rPr lang="en-US" dirty="0" smtClean="0"/>
              <a:t>Mm</a:t>
            </a:r>
          </a:p>
          <a:p>
            <a:r>
              <a:rPr lang="en-US" dirty="0" smtClean="0"/>
              <a:t>2012 – GPU peak FLOP about 10x CPU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major components in a CPU die?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9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Review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/>
        </p:nvSpPr>
        <p:spPr>
          <a:xfrm>
            <a:off x="457200" y="17526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Desktop Applications</a:t>
            </a:r>
          </a:p>
          <a:p>
            <a:pPr lvl="1"/>
            <a:r>
              <a:rPr lang="en-US" dirty="0" smtClean="0"/>
              <a:t>Lightly threaded</a:t>
            </a:r>
          </a:p>
          <a:p>
            <a:pPr lvl="1"/>
            <a:r>
              <a:rPr lang="en-US" dirty="0" smtClean="0"/>
              <a:t>Lots of branches</a:t>
            </a:r>
          </a:p>
          <a:p>
            <a:pPr lvl="1"/>
            <a:r>
              <a:rPr lang="en-US" dirty="0" smtClean="0"/>
              <a:t>Lots of memory accesses</a:t>
            </a: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65" y="3810000"/>
            <a:ext cx="7654671" cy="1828800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685800" y="5867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Profiled with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psrun</a:t>
            </a:r>
            <a:r>
              <a:rPr lang="en-US" dirty="0" smtClean="0"/>
              <a:t> on ENIAC</a:t>
            </a:r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94000" y="6553200"/>
            <a:ext cx="6400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dirty="0" smtClean="0">
                <a:latin typeface="+mn-lt"/>
              </a:rPr>
              <a:t>Slide from </a:t>
            </a:r>
            <a:r>
              <a:rPr lang="en-US" sz="1400" dirty="0" smtClean="0">
                <a:latin typeface="+mn-lt"/>
                <a:hlinkClick r:id="rId4"/>
              </a:rPr>
              <a:t>Varun Sampath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044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CPU Core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Penn CIS501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496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Fetch </a:t>
            </a:r>
            <a:r>
              <a:rPr lang="en-US" sz="2800" dirty="0" smtClean="0">
                <a:sym typeface="Wingdings" pitchFamily="2" charset="2"/>
              </a:rPr>
              <a:t> Decode  Execute  Memory  </a:t>
            </a:r>
            <a:r>
              <a:rPr lang="en-US" sz="2800" dirty="0" err="1" smtClean="0">
                <a:sym typeface="Wingdings" pitchFamily="2" charset="2"/>
              </a:rPr>
              <a:t>Writeback</a:t>
            </a:r>
            <a:endParaRPr lang="en-US" sz="2800" dirty="0"/>
          </a:p>
        </p:txBody>
      </p:sp>
      <p:grpSp>
        <p:nvGrpSpPr>
          <p:cNvPr id="244" name="Group 243"/>
          <p:cNvGrpSpPr/>
          <p:nvPr/>
        </p:nvGrpSpPr>
        <p:grpSpPr>
          <a:xfrm>
            <a:off x="304800" y="1752600"/>
            <a:ext cx="8534400" cy="3505200"/>
            <a:chOff x="304800" y="1066800"/>
            <a:chExt cx="8534400" cy="3505200"/>
          </a:xfrm>
        </p:grpSpPr>
        <p:sp>
          <p:nvSpPr>
            <p:cNvPr id="245" name="Rectangle 4"/>
            <p:cNvSpPr>
              <a:spLocks noChangeArrowheads="1"/>
            </p:cNvSpPr>
            <p:nvPr/>
          </p:nvSpPr>
          <p:spPr bwMode="auto">
            <a:xfrm>
              <a:off x="609600" y="2514600"/>
              <a:ext cx="304800" cy="12192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PC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</a:endParaRPr>
            </a:p>
          </p:txBody>
        </p:sp>
        <p:sp>
          <p:nvSpPr>
            <p:cNvPr id="246" name="AutoShape 5"/>
            <p:cNvSpPr>
              <a:spLocks noChangeArrowheads="1"/>
            </p:cNvSpPr>
            <p:nvPr/>
          </p:nvSpPr>
          <p:spPr bwMode="auto">
            <a:xfrm rot="5400000">
              <a:off x="609600" y="35052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47" name="Rectangle 7"/>
            <p:cNvSpPr>
              <a:spLocks noChangeArrowheads="1"/>
            </p:cNvSpPr>
            <p:nvPr/>
          </p:nvSpPr>
          <p:spPr bwMode="auto">
            <a:xfrm>
              <a:off x="1219200" y="2667000"/>
              <a:ext cx="609600" cy="9144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I$</a:t>
              </a:r>
            </a:p>
          </p:txBody>
        </p:sp>
        <p:sp>
          <p:nvSpPr>
            <p:cNvPr id="248" name="AutoShape 8"/>
            <p:cNvSpPr>
              <a:spLocks noChangeArrowheads="1"/>
            </p:cNvSpPr>
            <p:nvPr/>
          </p:nvSpPr>
          <p:spPr bwMode="auto">
            <a:xfrm rot="5400000">
              <a:off x="1219200" y="33528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49" name="Line 9"/>
            <p:cNvSpPr>
              <a:spLocks noChangeShapeType="1"/>
            </p:cNvSpPr>
            <p:nvPr/>
          </p:nvSpPr>
          <p:spPr bwMode="auto">
            <a:xfrm>
              <a:off x="914400" y="3124200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0" name="Rectangle 10"/>
            <p:cNvSpPr>
              <a:spLocks noChangeArrowheads="1"/>
            </p:cNvSpPr>
            <p:nvPr/>
          </p:nvSpPr>
          <p:spPr bwMode="auto">
            <a:xfrm>
              <a:off x="2819400" y="2514600"/>
              <a:ext cx="1219200" cy="12192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Register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File</a:t>
              </a:r>
            </a:p>
          </p:txBody>
        </p:sp>
        <p:sp>
          <p:nvSpPr>
            <p:cNvPr id="251" name="AutoShape 11"/>
            <p:cNvSpPr>
              <a:spLocks noChangeArrowheads="1"/>
            </p:cNvSpPr>
            <p:nvPr/>
          </p:nvSpPr>
          <p:spPr bwMode="auto">
            <a:xfrm rot="5400000">
              <a:off x="2819400" y="35052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2" name="Line 12"/>
            <p:cNvSpPr>
              <a:spLocks noChangeShapeType="1"/>
            </p:cNvSpPr>
            <p:nvPr/>
          </p:nvSpPr>
          <p:spPr bwMode="auto">
            <a:xfrm flipV="1">
              <a:off x="2971800" y="3733800"/>
              <a:ext cx="0" cy="5334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3" name="Freeform 13"/>
            <p:cNvSpPr>
              <a:spLocks/>
            </p:cNvSpPr>
            <p:nvPr/>
          </p:nvSpPr>
          <p:spPr bwMode="auto">
            <a:xfrm>
              <a:off x="5867400" y="2514600"/>
              <a:ext cx="228600" cy="1219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85" y="386"/>
                </a:cxn>
                <a:cxn ang="0">
                  <a:pos x="0" y="480"/>
                </a:cxn>
                <a:cxn ang="0">
                  <a:pos x="0" y="768"/>
                </a:cxn>
                <a:cxn ang="0">
                  <a:pos x="384" y="576"/>
                </a:cxn>
                <a:cxn ang="0">
                  <a:pos x="384" y="192"/>
                </a:cxn>
                <a:cxn ang="0">
                  <a:pos x="0" y="0"/>
                </a:cxn>
              </a:cxnLst>
              <a:rect l="0" t="0" r="r" b="b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4" name="Line 14"/>
            <p:cNvSpPr>
              <a:spLocks noChangeShapeType="1"/>
            </p:cNvSpPr>
            <p:nvPr/>
          </p:nvSpPr>
          <p:spPr bwMode="auto">
            <a:xfrm>
              <a:off x="4038600" y="2743200"/>
              <a:ext cx="1828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5" name="Line 15"/>
            <p:cNvSpPr>
              <a:spLocks noChangeShapeType="1"/>
            </p:cNvSpPr>
            <p:nvPr/>
          </p:nvSpPr>
          <p:spPr bwMode="auto">
            <a:xfrm>
              <a:off x="4044950" y="3505200"/>
              <a:ext cx="14414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6" name="Line 16"/>
            <p:cNvSpPr>
              <a:spLocks noChangeShapeType="1"/>
            </p:cNvSpPr>
            <p:nvPr/>
          </p:nvSpPr>
          <p:spPr bwMode="auto">
            <a:xfrm flipV="1">
              <a:off x="6019800" y="3505200"/>
              <a:ext cx="0" cy="7620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7" name="Line 17"/>
            <p:cNvSpPr>
              <a:spLocks noChangeShapeType="1"/>
            </p:cNvSpPr>
            <p:nvPr/>
          </p:nvSpPr>
          <p:spPr bwMode="auto">
            <a:xfrm>
              <a:off x="5638800" y="3505200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8" name="AutoShape 18"/>
            <p:cNvSpPr>
              <a:spLocks noChangeArrowheads="1"/>
            </p:cNvSpPr>
            <p:nvPr/>
          </p:nvSpPr>
          <p:spPr bwMode="auto">
            <a:xfrm rot="5400000">
              <a:off x="5372100" y="3314700"/>
              <a:ext cx="3810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9" name="Line 19"/>
            <p:cNvSpPr>
              <a:spLocks noChangeShapeType="1"/>
            </p:cNvSpPr>
            <p:nvPr/>
          </p:nvSpPr>
          <p:spPr bwMode="auto">
            <a:xfrm flipV="1">
              <a:off x="5562600" y="3581400"/>
              <a:ext cx="0" cy="6858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0" name="Text Box 20"/>
            <p:cNvSpPr txBox="1">
              <a:spLocks noChangeArrowheads="1"/>
            </p:cNvSpPr>
            <p:nvPr/>
          </p:nvSpPr>
          <p:spPr bwMode="auto">
            <a:xfrm>
              <a:off x="3048000" y="3443288"/>
              <a:ext cx="4254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s1</a:t>
              </a:r>
            </a:p>
          </p:txBody>
        </p:sp>
        <p:sp>
          <p:nvSpPr>
            <p:cNvPr id="261" name="Text Box 21"/>
            <p:cNvSpPr txBox="1">
              <a:spLocks noChangeArrowheads="1"/>
            </p:cNvSpPr>
            <p:nvPr/>
          </p:nvSpPr>
          <p:spPr bwMode="auto">
            <a:xfrm>
              <a:off x="3352800" y="3443288"/>
              <a:ext cx="4254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s2</a:t>
              </a:r>
            </a:p>
          </p:txBody>
        </p:sp>
        <p:sp>
          <p:nvSpPr>
            <p:cNvPr id="262" name="Text Box 22"/>
            <p:cNvSpPr txBox="1">
              <a:spLocks noChangeArrowheads="1"/>
            </p:cNvSpPr>
            <p:nvPr/>
          </p:nvSpPr>
          <p:spPr bwMode="auto">
            <a:xfrm>
              <a:off x="3733800" y="3443288"/>
              <a:ext cx="3111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d</a:t>
              </a:r>
            </a:p>
          </p:txBody>
        </p:sp>
        <p:sp>
          <p:nvSpPr>
            <p:cNvPr id="263" name="Rectangle 23"/>
            <p:cNvSpPr>
              <a:spLocks noChangeArrowheads="1"/>
            </p:cNvSpPr>
            <p:nvPr/>
          </p:nvSpPr>
          <p:spPr bwMode="auto">
            <a:xfrm>
              <a:off x="7086600" y="3048000"/>
              <a:ext cx="609600" cy="9144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D$</a:t>
              </a:r>
            </a:p>
          </p:txBody>
        </p:sp>
        <p:sp>
          <p:nvSpPr>
            <p:cNvPr id="264" name="AutoShape 24"/>
            <p:cNvSpPr>
              <a:spLocks noChangeArrowheads="1"/>
            </p:cNvSpPr>
            <p:nvPr/>
          </p:nvSpPr>
          <p:spPr bwMode="auto">
            <a:xfrm rot="5400000">
              <a:off x="7086600" y="35814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5" name="Line 25"/>
            <p:cNvSpPr>
              <a:spLocks noChangeShapeType="1"/>
            </p:cNvSpPr>
            <p:nvPr/>
          </p:nvSpPr>
          <p:spPr bwMode="auto">
            <a:xfrm flipV="1">
              <a:off x="7239000" y="3962400"/>
              <a:ext cx="0" cy="3048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6" name="AutoShape 26"/>
            <p:cNvSpPr>
              <a:spLocks noChangeArrowheads="1"/>
            </p:cNvSpPr>
            <p:nvPr/>
          </p:nvSpPr>
          <p:spPr bwMode="auto">
            <a:xfrm rot="5400000">
              <a:off x="8191500" y="2857500"/>
              <a:ext cx="6858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7" name="Line 27"/>
            <p:cNvSpPr>
              <a:spLocks noChangeShapeType="1"/>
            </p:cNvSpPr>
            <p:nvPr/>
          </p:nvSpPr>
          <p:spPr bwMode="auto">
            <a:xfrm flipV="1">
              <a:off x="8534400" y="3276600"/>
              <a:ext cx="0" cy="9906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8" name="Freeform 28"/>
            <p:cNvSpPr>
              <a:spLocks/>
            </p:cNvSpPr>
            <p:nvPr/>
          </p:nvSpPr>
          <p:spPr bwMode="auto">
            <a:xfrm>
              <a:off x="1219200" y="1981200"/>
              <a:ext cx="304800" cy="609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85" y="386"/>
                </a:cxn>
                <a:cxn ang="0">
                  <a:pos x="0" y="480"/>
                </a:cxn>
                <a:cxn ang="0">
                  <a:pos x="0" y="768"/>
                </a:cxn>
                <a:cxn ang="0">
                  <a:pos x="384" y="576"/>
                </a:cxn>
                <a:cxn ang="0">
                  <a:pos x="384" y="192"/>
                </a:cxn>
                <a:cxn ang="0">
                  <a:pos x="0" y="0"/>
                </a:cxn>
              </a:cxnLst>
              <a:rect l="0" t="0" r="r" b="b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9" name="Freeform 29"/>
            <p:cNvSpPr>
              <a:spLocks/>
            </p:cNvSpPr>
            <p:nvPr/>
          </p:nvSpPr>
          <p:spPr bwMode="auto">
            <a:xfrm>
              <a:off x="1066800" y="2438400"/>
              <a:ext cx="152400" cy="6858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192" h="576">
                  <a:moveTo>
                    <a:pt x="0" y="576"/>
                  </a:move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0" name="Text Box 30"/>
            <p:cNvSpPr txBox="1">
              <a:spLocks noChangeArrowheads="1"/>
            </p:cNvSpPr>
            <p:nvPr/>
          </p:nvSpPr>
          <p:spPr bwMode="auto">
            <a:xfrm>
              <a:off x="1219200" y="1981200"/>
              <a:ext cx="303213" cy="581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+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4</a:t>
              </a:r>
            </a:p>
          </p:txBody>
        </p:sp>
        <p:sp>
          <p:nvSpPr>
            <p:cNvPr id="271" name="Freeform 31"/>
            <p:cNvSpPr>
              <a:spLocks/>
            </p:cNvSpPr>
            <p:nvPr/>
          </p:nvSpPr>
          <p:spPr bwMode="auto">
            <a:xfrm>
              <a:off x="5867400" y="1600200"/>
              <a:ext cx="228600" cy="609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85" y="386"/>
                </a:cxn>
                <a:cxn ang="0">
                  <a:pos x="0" y="480"/>
                </a:cxn>
                <a:cxn ang="0">
                  <a:pos x="0" y="768"/>
                </a:cxn>
                <a:cxn ang="0">
                  <a:pos x="384" y="576"/>
                </a:cxn>
                <a:cxn ang="0">
                  <a:pos x="384" y="192"/>
                </a:cxn>
                <a:cxn ang="0">
                  <a:pos x="0" y="0"/>
                </a:cxn>
              </a:cxnLst>
              <a:rect l="0" t="0" r="r" b="b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2" name="AutoShape 32"/>
            <p:cNvSpPr>
              <a:spLocks noChangeArrowheads="1"/>
            </p:cNvSpPr>
            <p:nvPr/>
          </p:nvSpPr>
          <p:spPr bwMode="auto">
            <a:xfrm rot="5400000">
              <a:off x="1066800" y="1524000"/>
              <a:ext cx="4572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3" name="Line 33"/>
            <p:cNvSpPr>
              <a:spLocks noChangeShapeType="1"/>
            </p:cNvSpPr>
            <p:nvPr/>
          </p:nvSpPr>
          <p:spPr bwMode="auto">
            <a:xfrm>
              <a:off x="1828800" y="1752600"/>
              <a:ext cx="403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4" name="AutoShape 34"/>
            <p:cNvSpPr>
              <a:spLocks noChangeArrowheads="1"/>
            </p:cNvSpPr>
            <p:nvPr/>
          </p:nvSpPr>
          <p:spPr bwMode="auto">
            <a:xfrm flipH="1">
              <a:off x="5562600" y="1066800"/>
              <a:ext cx="304800" cy="304800"/>
            </a:xfrm>
            <a:prstGeom prst="flowChartDelay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5" name="Freeform 35"/>
            <p:cNvSpPr>
              <a:spLocks/>
            </p:cNvSpPr>
            <p:nvPr/>
          </p:nvSpPr>
          <p:spPr bwMode="auto">
            <a:xfrm rot="-10800000">
              <a:off x="1295400" y="1219200"/>
              <a:ext cx="42672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76" y="96"/>
                </a:cxn>
                <a:cxn ang="0">
                  <a:pos x="576" y="0"/>
                </a:cxn>
              </a:cxnLst>
              <a:rect l="0" t="0" r="r" b="b"/>
              <a:pathLst>
                <a:path w="576" h="96">
                  <a:moveTo>
                    <a:pt x="0" y="96"/>
                  </a:moveTo>
                  <a:lnTo>
                    <a:pt x="576" y="96"/>
                  </a:lnTo>
                  <a:lnTo>
                    <a:pt x="576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6" name="Line 36"/>
            <p:cNvSpPr>
              <a:spLocks noChangeShapeType="1"/>
            </p:cNvSpPr>
            <p:nvPr/>
          </p:nvSpPr>
          <p:spPr bwMode="auto">
            <a:xfrm>
              <a:off x="5867400" y="1143000"/>
              <a:ext cx="685800" cy="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7" name="Line 37"/>
            <p:cNvSpPr>
              <a:spLocks noChangeShapeType="1"/>
            </p:cNvSpPr>
            <p:nvPr/>
          </p:nvSpPr>
          <p:spPr bwMode="auto">
            <a:xfrm>
              <a:off x="1828800" y="3124200"/>
              <a:ext cx="609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8" name="Line 38"/>
            <p:cNvSpPr>
              <a:spLocks noChangeShapeType="1"/>
            </p:cNvSpPr>
            <p:nvPr/>
          </p:nvSpPr>
          <p:spPr bwMode="auto">
            <a:xfrm>
              <a:off x="6096000" y="3200400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9" name="Line 39"/>
            <p:cNvSpPr>
              <a:spLocks noChangeShapeType="1"/>
            </p:cNvSpPr>
            <p:nvPr/>
          </p:nvSpPr>
          <p:spPr bwMode="auto">
            <a:xfrm>
              <a:off x="7696200" y="3200400"/>
              <a:ext cx="762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0" name="Freeform 40"/>
            <p:cNvSpPr>
              <a:spLocks/>
            </p:cNvSpPr>
            <p:nvPr/>
          </p:nvSpPr>
          <p:spPr bwMode="auto">
            <a:xfrm>
              <a:off x="304800" y="1600200"/>
              <a:ext cx="914400" cy="152400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0"/>
                </a:cxn>
                <a:cxn ang="0">
                  <a:pos x="0" y="1344"/>
                </a:cxn>
                <a:cxn ang="0">
                  <a:pos x="192" y="1344"/>
                </a:cxn>
              </a:cxnLst>
              <a:rect l="0" t="0" r="r" b="b"/>
              <a:pathLst>
                <a:path w="576" h="1344">
                  <a:moveTo>
                    <a:pt x="57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192" y="1344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1" name="Freeform 41"/>
            <p:cNvSpPr>
              <a:spLocks/>
            </p:cNvSpPr>
            <p:nvPr/>
          </p:nvSpPr>
          <p:spPr bwMode="auto">
            <a:xfrm>
              <a:off x="1371600" y="1752600"/>
              <a:ext cx="457200" cy="533400"/>
            </a:xfrm>
            <a:custGeom>
              <a:avLst/>
              <a:gdLst/>
              <a:ahLst/>
              <a:cxnLst>
                <a:cxn ang="0">
                  <a:pos x="96" y="576"/>
                </a:cxn>
                <a:cxn ang="0">
                  <a:pos x="288" y="57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576">
                  <a:moveTo>
                    <a:pt x="96" y="576"/>
                  </a:moveTo>
                  <a:lnTo>
                    <a:pt x="288" y="57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2" name="Line 42"/>
            <p:cNvSpPr>
              <a:spLocks noChangeShapeType="1"/>
            </p:cNvSpPr>
            <p:nvPr/>
          </p:nvSpPr>
          <p:spPr bwMode="auto">
            <a:xfrm>
              <a:off x="2438400" y="4114800"/>
              <a:ext cx="2667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3" name="Freeform 43"/>
            <p:cNvSpPr>
              <a:spLocks/>
            </p:cNvSpPr>
            <p:nvPr/>
          </p:nvSpPr>
          <p:spPr bwMode="auto">
            <a:xfrm>
              <a:off x="4876800" y="3505200"/>
              <a:ext cx="2209800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4" name="Freeform 44"/>
            <p:cNvSpPr>
              <a:spLocks/>
            </p:cNvSpPr>
            <p:nvPr/>
          </p:nvSpPr>
          <p:spPr bwMode="auto">
            <a:xfrm flipV="1">
              <a:off x="6858000" y="2667000"/>
              <a:ext cx="16002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5" name="Freeform 45"/>
            <p:cNvSpPr>
              <a:spLocks/>
            </p:cNvSpPr>
            <p:nvPr/>
          </p:nvSpPr>
          <p:spPr bwMode="auto">
            <a:xfrm>
              <a:off x="2590800" y="2286000"/>
              <a:ext cx="6248400" cy="609600"/>
            </a:xfrm>
            <a:custGeom>
              <a:avLst/>
              <a:gdLst/>
              <a:ahLst/>
              <a:cxnLst>
                <a:cxn ang="0">
                  <a:pos x="3792" y="432"/>
                </a:cxn>
                <a:cxn ang="0">
                  <a:pos x="3936" y="432"/>
                </a:cxn>
                <a:cxn ang="0">
                  <a:pos x="3936" y="0"/>
                </a:cxn>
                <a:cxn ang="0">
                  <a:pos x="0" y="0"/>
                </a:cxn>
                <a:cxn ang="0">
                  <a:pos x="0" y="336"/>
                </a:cxn>
                <a:cxn ang="0">
                  <a:pos x="144" y="336"/>
                </a:cxn>
              </a:cxnLst>
              <a:rect l="0" t="0" r="r" b="b"/>
              <a:pathLst>
                <a:path w="3936" h="432">
                  <a:moveTo>
                    <a:pt x="3792" y="432"/>
                  </a:moveTo>
                  <a:lnTo>
                    <a:pt x="3936" y="432"/>
                  </a:lnTo>
                  <a:lnTo>
                    <a:pt x="3936" y="0"/>
                  </a:lnTo>
                  <a:lnTo>
                    <a:pt x="0" y="0"/>
                  </a:lnTo>
                  <a:lnTo>
                    <a:pt x="0" y="336"/>
                  </a:lnTo>
                  <a:lnTo>
                    <a:pt x="144" y="336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6" name="Freeform 46"/>
            <p:cNvSpPr>
              <a:spLocks/>
            </p:cNvSpPr>
            <p:nvPr/>
          </p:nvSpPr>
          <p:spPr bwMode="auto">
            <a:xfrm>
              <a:off x="1371600" y="1447800"/>
              <a:ext cx="4876800" cy="457200"/>
            </a:xfrm>
            <a:custGeom>
              <a:avLst/>
              <a:gdLst/>
              <a:ahLst/>
              <a:cxnLst>
                <a:cxn ang="0">
                  <a:pos x="2976" y="288"/>
                </a:cxn>
                <a:cxn ang="0">
                  <a:pos x="3072" y="288"/>
                </a:cxn>
                <a:cxn ang="0">
                  <a:pos x="3072" y="0"/>
                </a:cxn>
                <a:cxn ang="0">
                  <a:pos x="0" y="0"/>
                </a:cxn>
              </a:cxnLst>
              <a:rect l="0" t="0" r="r" b="b"/>
              <a:pathLst>
                <a:path w="3072" h="288">
                  <a:moveTo>
                    <a:pt x="2976" y="288"/>
                  </a:moveTo>
                  <a:lnTo>
                    <a:pt x="3072" y="288"/>
                  </a:lnTo>
                  <a:lnTo>
                    <a:pt x="3072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7" name="Line 47"/>
            <p:cNvSpPr>
              <a:spLocks noChangeShapeType="1"/>
            </p:cNvSpPr>
            <p:nvPr/>
          </p:nvSpPr>
          <p:spPr bwMode="auto">
            <a:xfrm flipV="1">
              <a:off x="3276600" y="37338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8" name="Line 48"/>
            <p:cNvSpPr>
              <a:spLocks noChangeShapeType="1"/>
            </p:cNvSpPr>
            <p:nvPr/>
          </p:nvSpPr>
          <p:spPr bwMode="auto">
            <a:xfrm flipV="1">
              <a:off x="3581400" y="37338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9" name="Line 49"/>
            <p:cNvSpPr>
              <a:spLocks noChangeShapeType="1"/>
            </p:cNvSpPr>
            <p:nvPr/>
          </p:nvSpPr>
          <p:spPr bwMode="auto">
            <a:xfrm flipV="1">
              <a:off x="3886200" y="37338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0" name="Line 50"/>
            <p:cNvSpPr>
              <a:spLocks noChangeShapeType="1"/>
            </p:cNvSpPr>
            <p:nvPr/>
          </p:nvSpPr>
          <p:spPr bwMode="auto">
            <a:xfrm flipH="1">
              <a:off x="3124200" y="38100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1" name="Line 51"/>
            <p:cNvSpPr>
              <a:spLocks noChangeShapeType="1"/>
            </p:cNvSpPr>
            <p:nvPr/>
          </p:nvSpPr>
          <p:spPr bwMode="auto">
            <a:xfrm flipH="1">
              <a:off x="3429000" y="38100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2" name="Line 52"/>
            <p:cNvSpPr>
              <a:spLocks noChangeShapeType="1"/>
            </p:cNvSpPr>
            <p:nvPr/>
          </p:nvSpPr>
          <p:spPr bwMode="auto">
            <a:xfrm flipH="1">
              <a:off x="3733800" y="38100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3" name="Freeform 53"/>
            <p:cNvSpPr>
              <a:spLocks/>
            </p:cNvSpPr>
            <p:nvPr/>
          </p:nvSpPr>
          <p:spPr bwMode="auto">
            <a:xfrm>
              <a:off x="5105400" y="3276600"/>
              <a:ext cx="381000" cy="83820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4" name="Line 54"/>
            <p:cNvSpPr>
              <a:spLocks noChangeShapeType="1"/>
            </p:cNvSpPr>
            <p:nvPr/>
          </p:nvSpPr>
          <p:spPr bwMode="auto">
            <a:xfrm flipH="1">
              <a:off x="5029200" y="3886200"/>
              <a:ext cx="1524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5" name="Freeform 55"/>
            <p:cNvSpPr>
              <a:spLocks/>
            </p:cNvSpPr>
            <p:nvPr/>
          </p:nvSpPr>
          <p:spPr bwMode="auto">
            <a:xfrm>
              <a:off x="5867400" y="1295400"/>
              <a:ext cx="457200" cy="1600200"/>
            </a:xfrm>
            <a:custGeom>
              <a:avLst/>
              <a:gdLst/>
              <a:ahLst/>
              <a:cxnLst>
                <a:cxn ang="0">
                  <a:pos x="144" y="1152"/>
                </a:cxn>
                <a:cxn ang="0">
                  <a:pos x="288" y="1152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1152">
                  <a:moveTo>
                    <a:pt x="144" y="1152"/>
                  </a:moveTo>
                  <a:lnTo>
                    <a:pt x="288" y="1152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6" name="Freeform 56"/>
            <p:cNvSpPr>
              <a:spLocks/>
            </p:cNvSpPr>
            <p:nvPr/>
          </p:nvSpPr>
          <p:spPr bwMode="auto">
            <a:xfrm>
              <a:off x="5105400" y="2057400"/>
              <a:ext cx="762000" cy="121920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7" name="Line 57"/>
            <p:cNvSpPr>
              <a:spLocks noChangeShapeType="1"/>
            </p:cNvSpPr>
            <p:nvPr/>
          </p:nvSpPr>
          <p:spPr bwMode="auto">
            <a:xfrm flipV="1">
              <a:off x="2438400" y="3124200"/>
              <a:ext cx="0" cy="990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8" name="Freeform 60"/>
            <p:cNvSpPr>
              <a:spLocks/>
            </p:cNvSpPr>
            <p:nvPr/>
          </p:nvSpPr>
          <p:spPr bwMode="auto">
            <a:xfrm>
              <a:off x="2438400" y="4114800"/>
              <a:ext cx="304800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816" y="192"/>
                </a:cxn>
              </a:cxnLst>
              <a:rect l="0" t="0" r="r" b="b"/>
              <a:pathLst>
                <a:path w="816" h="192">
                  <a:moveTo>
                    <a:pt x="0" y="0"/>
                  </a:moveTo>
                  <a:lnTo>
                    <a:pt x="0" y="192"/>
                  </a:lnTo>
                  <a:lnTo>
                    <a:pt x="816" y="19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9" name="Rectangle 61"/>
            <p:cNvSpPr>
              <a:spLocks noChangeArrowheads="1"/>
            </p:cNvSpPr>
            <p:nvPr/>
          </p:nvSpPr>
          <p:spPr bwMode="auto">
            <a:xfrm>
              <a:off x="2743200" y="4267200"/>
              <a:ext cx="6019800" cy="304800"/>
            </a:xfrm>
            <a:prstGeom prst="rect">
              <a:avLst/>
            </a:prstGeom>
            <a:solidFill>
              <a:srgbClr val="FD000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control</a:t>
              </a:r>
            </a:p>
          </p:txBody>
        </p:sp>
        <p:sp>
          <p:nvSpPr>
            <p:cNvPr id="300" name="Line 62"/>
            <p:cNvSpPr>
              <a:spLocks noChangeShapeType="1"/>
            </p:cNvSpPr>
            <p:nvPr/>
          </p:nvSpPr>
          <p:spPr bwMode="auto">
            <a:xfrm flipH="1">
              <a:off x="2286000" y="42672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301" name="Line 63"/>
            <p:cNvSpPr>
              <a:spLocks noChangeShapeType="1"/>
            </p:cNvSpPr>
            <p:nvPr/>
          </p:nvSpPr>
          <p:spPr bwMode="auto">
            <a:xfrm>
              <a:off x="6553200" y="1143000"/>
              <a:ext cx="0" cy="3124200"/>
            </a:xfrm>
            <a:prstGeom prst="line">
              <a:avLst/>
            </a:prstGeom>
            <a:noFill/>
            <a:ln w="12700">
              <a:solidFill>
                <a:srgbClr val="FD00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7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Penn CIS501</a:t>
            </a:r>
            <a:endParaRPr lang="en-US" sz="14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304800" y="1752600"/>
            <a:ext cx="8629650" cy="3657600"/>
            <a:chOff x="304800" y="990600"/>
            <a:chExt cx="8629650" cy="3657600"/>
          </a:xfrm>
        </p:grpSpPr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609600" y="2335213"/>
              <a:ext cx="304800" cy="1219200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PC</a:t>
              </a:r>
            </a:p>
          </p:txBody>
        </p:sp>
        <p:sp>
          <p:nvSpPr>
            <p:cNvPr id="84" name="AutoShape 81"/>
            <p:cNvSpPr>
              <a:spLocks noChangeArrowheads="1"/>
            </p:cNvSpPr>
            <p:nvPr/>
          </p:nvSpPr>
          <p:spPr bwMode="auto">
            <a:xfrm rot="5400000">
              <a:off x="609600" y="33258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82"/>
            <p:cNvSpPr>
              <a:spLocks noChangeArrowheads="1"/>
            </p:cNvSpPr>
            <p:nvPr/>
          </p:nvSpPr>
          <p:spPr bwMode="auto">
            <a:xfrm>
              <a:off x="1219200" y="2411413"/>
              <a:ext cx="609600" cy="11430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Insn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Mem</a:t>
              </a:r>
            </a:p>
          </p:txBody>
        </p:sp>
        <p:sp>
          <p:nvSpPr>
            <p:cNvPr id="86" name="AutoShape 83"/>
            <p:cNvSpPr>
              <a:spLocks noChangeArrowheads="1"/>
            </p:cNvSpPr>
            <p:nvPr/>
          </p:nvSpPr>
          <p:spPr bwMode="auto">
            <a:xfrm rot="5400000">
              <a:off x="1219200" y="3325813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Line 84"/>
            <p:cNvSpPr>
              <a:spLocks noChangeShapeType="1"/>
            </p:cNvSpPr>
            <p:nvPr/>
          </p:nvSpPr>
          <p:spPr bwMode="auto">
            <a:xfrm>
              <a:off x="914400" y="2944813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2819400" y="2106613"/>
              <a:ext cx="1219200" cy="9144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Register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File</a:t>
              </a:r>
            </a:p>
          </p:txBody>
        </p:sp>
        <p:sp>
          <p:nvSpPr>
            <p:cNvPr id="89" name="AutoShape 86"/>
            <p:cNvSpPr>
              <a:spLocks noChangeArrowheads="1"/>
            </p:cNvSpPr>
            <p:nvPr/>
          </p:nvSpPr>
          <p:spPr bwMode="auto">
            <a:xfrm rot="5400000">
              <a:off x="2819400" y="27924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5562600" y="2106613"/>
              <a:ext cx="228600" cy="914400"/>
            </a:xfrm>
            <a:custGeom>
              <a:avLst/>
              <a:gdLst>
                <a:gd name="T0" fmla="*/ 0 w 384"/>
                <a:gd name="T1" fmla="*/ 0 h 768"/>
                <a:gd name="T2" fmla="*/ 0 w 384"/>
                <a:gd name="T3" fmla="*/ 2147483647 h 768"/>
                <a:gd name="T4" fmla="*/ 2147483647 w 384"/>
                <a:gd name="T5" fmla="*/ 2147483647 h 768"/>
                <a:gd name="T6" fmla="*/ 0 w 384"/>
                <a:gd name="T7" fmla="*/ 2147483647 h 768"/>
                <a:gd name="T8" fmla="*/ 0 w 384"/>
                <a:gd name="T9" fmla="*/ 2147483647 h 768"/>
                <a:gd name="T10" fmla="*/ 2147483647 w 384"/>
                <a:gd name="T11" fmla="*/ 2147483647 h 768"/>
                <a:gd name="T12" fmla="*/ 2147483647 w 384"/>
                <a:gd name="T13" fmla="*/ 2147483647 h 768"/>
                <a:gd name="T14" fmla="*/ 0 w 384"/>
                <a:gd name="T15" fmla="*/ 0 h 7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4"/>
                <a:gd name="T25" fmla="*/ 0 h 768"/>
                <a:gd name="T26" fmla="*/ 384 w 384"/>
                <a:gd name="T27" fmla="*/ 768 h 7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88"/>
            <p:cNvSpPr>
              <a:spLocks noChangeShapeType="1"/>
            </p:cNvSpPr>
            <p:nvPr/>
          </p:nvSpPr>
          <p:spPr bwMode="auto">
            <a:xfrm>
              <a:off x="4648200" y="2286000"/>
              <a:ext cx="914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89"/>
            <p:cNvSpPr>
              <a:spLocks noChangeShapeType="1"/>
            </p:cNvSpPr>
            <p:nvPr/>
          </p:nvSpPr>
          <p:spPr bwMode="auto">
            <a:xfrm flipV="1">
              <a:off x="4648200" y="2819400"/>
              <a:ext cx="914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Text Box 90"/>
            <p:cNvSpPr txBox="1">
              <a:spLocks noChangeArrowheads="1"/>
            </p:cNvSpPr>
            <p:nvPr/>
          </p:nvSpPr>
          <p:spPr bwMode="auto">
            <a:xfrm>
              <a:off x="3048000" y="2730500"/>
              <a:ext cx="4254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s1</a:t>
              </a:r>
            </a:p>
          </p:txBody>
        </p:sp>
        <p:sp>
          <p:nvSpPr>
            <p:cNvPr id="94" name="Text Box 91"/>
            <p:cNvSpPr txBox="1">
              <a:spLocks noChangeArrowheads="1"/>
            </p:cNvSpPr>
            <p:nvPr/>
          </p:nvSpPr>
          <p:spPr bwMode="auto">
            <a:xfrm>
              <a:off x="3352800" y="2730500"/>
              <a:ext cx="4254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s2</a:t>
              </a:r>
            </a:p>
          </p:txBody>
        </p:sp>
        <p:sp>
          <p:nvSpPr>
            <p:cNvPr id="95" name="Text Box 92"/>
            <p:cNvSpPr txBox="1">
              <a:spLocks noChangeArrowheads="1"/>
            </p:cNvSpPr>
            <p:nvPr/>
          </p:nvSpPr>
          <p:spPr bwMode="auto">
            <a:xfrm>
              <a:off x="3733800" y="2730500"/>
              <a:ext cx="3111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96" name="Rectangle 93"/>
            <p:cNvSpPr>
              <a:spLocks noChangeArrowheads="1"/>
            </p:cNvSpPr>
            <p:nvPr/>
          </p:nvSpPr>
          <p:spPr bwMode="auto">
            <a:xfrm>
              <a:off x="7086600" y="2411413"/>
              <a:ext cx="609600" cy="8382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Data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Mem</a:t>
              </a:r>
            </a:p>
          </p:txBody>
        </p:sp>
        <p:sp>
          <p:nvSpPr>
            <p:cNvPr id="97" name="AutoShape 94"/>
            <p:cNvSpPr>
              <a:spLocks noChangeArrowheads="1"/>
            </p:cNvSpPr>
            <p:nvPr/>
          </p:nvSpPr>
          <p:spPr bwMode="auto">
            <a:xfrm rot="5400000">
              <a:off x="7086600" y="30210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Line 95"/>
            <p:cNvSpPr>
              <a:spLocks noChangeShapeType="1"/>
            </p:cNvSpPr>
            <p:nvPr/>
          </p:nvSpPr>
          <p:spPr bwMode="auto">
            <a:xfrm>
              <a:off x="6705600" y="2563813"/>
              <a:ext cx="381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Line 96"/>
            <p:cNvSpPr>
              <a:spLocks noChangeShapeType="1"/>
            </p:cNvSpPr>
            <p:nvPr/>
          </p:nvSpPr>
          <p:spPr bwMode="auto">
            <a:xfrm>
              <a:off x="8229600" y="3097213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AutoShape 97"/>
            <p:cNvSpPr>
              <a:spLocks noChangeArrowheads="1"/>
            </p:cNvSpPr>
            <p:nvPr/>
          </p:nvSpPr>
          <p:spPr bwMode="auto">
            <a:xfrm rot="5400000">
              <a:off x="8001000" y="2563813"/>
              <a:ext cx="10668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1219200" y="1600200"/>
              <a:ext cx="304800" cy="609600"/>
            </a:xfrm>
            <a:custGeom>
              <a:avLst/>
              <a:gdLst>
                <a:gd name="T0" fmla="*/ 0 w 384"/>
                <a:gd name="T1" fmla="*/ 0 h 768"/>
                <a:gd name="T2" fmla="*/ 0 w 384"/>
                <a:gd name="T3" fmla="*/ 2147483647 h 768"/>
                <a:gd name="T4" fmla="*/ 2147483647 w 384"/>
                <a:gd name="T5" fmla="*/ 2147483647 h 768"/>
                <a:gd name="T6" fmla="*/ 0 w 384"/>
                <a:gd name="T7" fmla="*/ 2147483647 h 768"/>
                <a:gd name="T8" fmla="*/ 0 w 384"/>
                <a:gd name="T9" fmla="*/ 2147483647 h 768"/>
                <a:gd name="T10" fmla="*/ 2147483647 w 384"/>
                <a:gd name="T11" fmla="*/ 2147483647 h 768"/>
                <a:gd name="T12" fmla="*/ 2147483647 w 384"/>
                <a:gd name="T13" fmla="*/ 2147483647 h 768"/>
                <a:gd name="T14" fmla="*/ 0 w 384"/>
                <a:gd name="T15" fmla="*/ 0 h 7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4"/>
                <a:gd name="T25" fmla="*/ 0 h 768"/>
                <a:gd name="T26" fmla="*/ 384 w 384"/>
                <a:gd name="T27" fmla="*/ 768 h 7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1066800" y="2057400"/>
              <a:ext cx="152400" cy="887413"/>
            </a:xfrm>
            <a:custGeom>
              <a:avLst/>
              <a:gdLst>
                <a:gd name="T0" fmla="*/ 0 w 192"/>
                <a:gd name="T1" fmla="*/ 2147483647 h 576"/>
                <a:gd name="T2" fmla="*/ 0 w 192"/>
                <a:gd name="T3" fmla="*/ 0 h 576"/>
                <a:gd name="T4" fmla="*/ 2147483647 w 192"/>
                <a:gd name="T5" fmla="*/ 0 h 576"/>
                <a:gd name="T6" fmla="*/ 0 60000 65536"/>
                <a:gd name="T7" fmla="*/ 0 60000 65536"/>
                <a:gd name="T8" fmla="*/ 0 60000 65536"/>
                <a:gd name="T9" fmla="*/ 0 w 192"/>
                <a:gd name="T10" fmla="*/ 0 h 576"/>
                <a:gd name="T11" fmla="*/ 192 w 192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76">
                  <a:moveTo>
                    <a:pt x="0" y="576"/>
                  </a:move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Text Box 100"/>
            <p:cNvSpPr txBox="1">
              <a:spLocks noChangeArrowheads="1"/>
            </p:cNvSpPr>
            <p:nvPr/>
          </p:nvSpPr>
          <p:spPr bwMode="auto">
            <a:xfrm>
              <a:off x="1219200" y="1600200"/>
              <a:ext cx="303213" cy="581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5562600" y="1295400"/>
              <a:ext cx="228600" cy="609600"/>
            </a:xfrm>
            <a:custGeom>
              <a:avLst/>
              <a:gdLst>
                <a:gd name="T0" fmla="*/ 0 w 384"/>
                <a:gd name="T1" fmla="*/ 0 h 768"/>
                <a:gd name="T2" fmla="*/ 0 w 384"/>
                <a:gd name="T3" fmla="*/ 2147483647 h 768"/>
                <a:gd name="T4" fmla="*/ 2147483647 w 384"/>
                <a:gd name="T5" fmla="*/ 2147483647 h 768"/>
                <a:gd name="T6" fmla="*/ 0 w 384"/>
                <a:gd name="T7" fmla="*/ 2147483647 h 768"/>
                <a:gd name="T8" fmla="*/ 0 w 384"/>
                <a:gd name="T9" fmla="*/ 2147483647 h 768"/>
                <a:gd name="T10" fmla="*/ 2147483647 w 384"/>
                <a:gd name="T11" fmla="*/ 2147483647 h 768"/>
                <a:gd name="T12" fmla="*/ 2147483647 w 384"/>
                <a:gd name="T13" fmla="*/ 2147483647 h 768"/>
                <a:gd name="T14" fmla="*/ 0 w 384"/>
                <a:gd name="T15" fmla="*/ 0 h 7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4"/>
                <a:gd name="T25" fmla="*/ 0 h 768"/>
                <a:gd name="T26" fmla="*/ 384 w 384"/>
                <a:gd name="T27" fmla="*/ 768 h 7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AutoShape 102"/>
            <p:cNvSpPr>
              <a:spLocks noChangeArrowheads="1"/>
            </p:cNvSpPr>
            <p:nvPr/>
          </p:nvSpPr>
          <p:spPr bwMode="auto">
            <a:xfrm rot="5400000">
              <a:off x="1104900" y="1257300"/>
              <a:ext cx="3810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Line 103"/>
            <p:cNvSpPr>
              <a:spLocks noChangeShapeType="1"/>
            </p:cNvSpPr>
            <p:nvPr/>
          </p:nvSpPr>
          <p:spPr bwMode="auto">
            <a:xfrm>
              <a:off x="4648200" y="1447800"/>
              <a:ext cx="914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AutoShape 104"/>
            <p:cNvSpPr>
              <a:spLocks noChangeArrowheads="1"/>
            </p:cNvSpPr>
            <p:nvPr/>
          </p:nvSpPr>
          <p:spPr bwMode="auto">
            <a:xfrm rot="5400000" flipH="1">
              <a:off x="6019800" y="1295400"/>
              <a:ext cx="304800" cy="304800"/>
            </a:xfrm>
            <a:prstGeom prst="flowChartDelay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 rot="10800000">
              <a:off x="1295400" y="990600"/>
              <a:ext cx="4876800" cy="152400"/>
            </a:xfrm>
            <a:custGeom>
              <a:avLst/>
              <a:gdLst>
                <a:gd name="T0" fmla="*/ 0 w 576"/>
                <a:gd name="T1" fmla="*/ 2147483647 h 96"/>
                <a:gd name="T2" fmla="*/ 2147483647 w 576"/>
                <a:gd name="T3" fmla="*/ 2147483647 h 96"/>
                <a:gd name="T4" fmla="*/ 2147483647 w 576"/>
                <a:gd name="T5" fmla="*/ 0 h 96"/>
                <a:gd name="T6" fmla="*/ 0 60000 65536"/>
                <a:gd name="T7" fmla="*/ 0 60000 65536"/>
                <a:gd name="T8" fmla="*/ 0 60000 65536"/>
                <a:gd name="T9" fmla="*/ 0 w 576"/>
                <a:gd name="T10" fmla="*/ 0 h 96"/>
                <a:gd name="T11" fmla="*/ 576 w 5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96">
                  <a:moveTo>
                    <a:pt x="0" y="96"/>
                  </a:moveTo>
                  <a:lnTo>
                    <a:pt x="576" y="96"/>
                  </a:lnTo>
                  <a:lnTo>
                    <a:pt x="57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Line 106"/>
            <p:cNvSpPr>
              <a:spLocks noChangeShapeType="1"/>
            </p:cNvSpPr>
            <p:nvPr/>
          </p:nvSpPr>
          <p:spPr bwMode="auto">
            <a:xfrm rot="5400000">
              <a:off x="6096000" y="1752600"/>
              <a:ext cx="3048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107"/>
            <p:cNvSpPr>
              <a:spLocks noChangeArrowheads="1"/>
            </p:cNvSpPr>
            <p:nvPr/>
          </p:nvSpPr>
          <p:spPr bwMode="auto">
            <a:xfrm>
              <a:off x="2133600" y="1295400"/>
              <a:ext cx="304800" cy="2259013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AutoShape 108"/>
            <p:cNvSpPr>
              <a:spLocks noChangeArrowheads="1"/>
            </p:cNvSpPr>
            <p:nvPr/>
          </p:nvSpPr>
          <p:spPr bwMode="auto">
            <a:xfrm rot="5400000">
              <a:off x="2133600" y="32496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Line 109"/>
            <p:cNvSpPr>
              <a:spLocks noChangeShapeType="1"/>
            </p:cNvSpPr>
            <p:nvPr/>
          </p:nvSpPr>
          <p:spPr bwMode="auto">
            <a:xfrm>
              <a:off x="1828800" y="3325813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110"/>
            <p:cNvSpPr>
              <a:spLocks noChangeArrowheads="1"/>
            </p:cNvSpPr>
            <p:nvPr/>
          </p:nvSpPr>
          <p:spPr bwMode="auto">
            <a:xfrm>
              <a:off x="4343400" y="1295400"/>
              <a:ext cx="304800" cy="2259013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AutoShape 111"/>
            <p:cNvSpPr>
              <a:spLocks noChangeArrowheads="1"/>
            </p:cNvSpPr>
            <p:nvPr/>
          </p:nvSpPr>
          <p:spPr bwMode="auto">
            <a:xfrm rot="5400000">
              <a:off x="4343400" y="32496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ectangle 112"/>
            <p:cNvSpPr>
              <a:spLocks noChangeArrowheads="1"/>
            </p:cNvSpPr>
            <p:nvPr/>
          </p:nvSpPr>
          <p:spPr bwMode="auto">
            <a:xfrm>
              <a:off x="6400800" y="2106613"/>
              <a:ext cx="304800" cy="1447800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AutoShape 113"/>
            <p:cNvSpPr>
              <a:spLocks noChangeArrowheads="1"/>
            </p:cNvSpPr>
            <p:nvPr/>
          </p:nvSpPr>
          <p:spPr bwMode="auto">
            <a:xfrm rot="5400000">
              <a:off x="6411912" y="3238501"/>
              <a:ext cx="130175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Line 114"/>
            <p:cNvSpPr>
              <a:spLocks noChangeShapeType="1"/>
            </p:cNvSpPr>
            <p:nvPr/>
          </p:nvSpPr>
          <p:spPr bwMode="auto">
            <a:xfrm>
              <a:off x="5791200" y="2514600"/>
              <a:ext cx="609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115"/>
            <p:cNvSpPr>
              <a:spLocks noChangeArrowheads="1"/>
            </p:cNvSpPr>
            <p:nvPr/>
          </p:nvSpPr>
          <p:spPr bwMode="auto">
            <a:xfrm>
              <a:off x="7924800" y="2106613"/>
              <a:ext cx="304800" cy="1447800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AutoShape 116"/>
            <p:cNvSpPr>
              <a:spLocks noChangeArrowheads="1"/>
            </p:cNvSpPr>
            <p:nvPr/>
          </p:nvSpPr>
          <p:spPr bwMode="auto">
            <a:xfrm rot="5400000">
              <a:off x="7935912" y="3238501"/>
              <a:ext cx="130175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Line 117"/>
            <p:cNvSpPr>
              <a:spLocks noChangeShapeType="1"/>
            </p:cNvSpPr>
            <p:nvPr/>
          </p:nvSpPr>
          <p:spPr bwMode="auto">
            <a:xfrm>
              <a:off x="7696200" y="3097213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Line 118"/>
            <p:cNvSpPr>
              <a:spLocks noChangeShapeType="1"/>
            </p:cNvSpPr>
            <p:nvPr/>
          </p:nvSpPr>
          <p:spPr bwMode="auto">
            <a:xfrm>
              <a:off x="4038600" y="2286000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Line 119"/>
            <p:cNvSpPr>
              <a:spLocks noChangeShapeType="1"/>
            </p:cNvSpPr>
            <p:nvPr/>
          </p:nvSpPr>
          <p:spPr bwMode="auto">
            <a:xfrm>
              <a:off x="4038600" y="2792413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304800" y="1295400"/>
              <a:ext cx="914400" cy="1649413"/>
            </a:xfrm>
            <a:custGeom>
              <a:avLst/>
              <a:gdLst>
                <a:gd name="T0" fmla="*/ 2147483647 w 576"/>
                <a:gd name="T1" fmla="*/ 0 h 1344"/>
                <a:gd name="T2" fmla="*/ 0 w 576"/>
                <a:gd name="T3" fmla="*/ 0 h 1344"/>
                <a:gd name="T4" fmla="*/ 0 w 576"/>
                <a:gd name="T5" fmla="*/ 2147483647 h 1344"/>
                <a:gd name="T6" fmla="*/ 2147483647 w 576"/>
                <a:gd name="T7" fmla="*/ 2147483647 h 1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344"/>
                <a:gd name="T14" fmla="*/ 576 w 576"/>
                <a:gd name="T15" fmla="*/ 1344 h 1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344">
                  <a:moveTo>
                    <a:pt x="57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192" y="134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1371600" y="1447800"/>
              <a:ext cx="457200" cy="457200"/>
            </a:xfrm>
            <a:custGeom>
              <a:avLst/>
              <a:gdLst>
                <a:gd name="T0" fmla="*/ 2147483647 w 288"/>
                <a:gd name="T1" fmla="*/ 2147483647 h 576"/>
                <a:gd name="T2" fmla="*/ 2147483647 w 288"/>
                <a:gd name="T3" fmla="*/ 2147483647 h 576"/>
                <a:gd name="T4" fmla="*/ 2147483647 w 288"/>
                <a:gd name="T5" fmla="*/ 0 h 576"/>
                <a:gd name="T6" fmla="*/ 0 w 288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76"/>
                <a:gd name="T14" fmla="*/ 288 w 28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76">
                  <a:moveTo>
                    <a:pt x="96" y="576"/>
                  </a:moveTo>
                  <a:lnTo>
                    <a:pt x="288" y="57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Line 122"/>
            <p:cNvSpPr>
              <a:spLocks noChangeShapeType="1"/>
            </p:cNvSpPr>
            <p:nvPr/>
          </p:nvSpPr>
          <p:spPr bwMode="auto">
            <a:xfrm>
              <a:off x="2438400" y="3402013"/>
              <a:ext cx="1905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Line 123"/>
            <p:cNvSpPr>
              <a:spLocks noChangeShapeType="1"/>
            </p:cNvSpPr>
            <p:nvPr/>
          </p:nvSpPr>
          <p:spPr bwMode="auto">
            <a:xfrm>
              <a:off x="4648200" y="3402013"/>
              <a:ext cx="1752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Line 124"/>
            <p:cNvSpPr>
              <a:spLocks noChangeShapeType="1"/>
            </p:cNvSpPr>
            <p:nvPr/>
          </p:nvSpPr>
          <p:spPr bwMode="auto">
            <a:xfrm>
              <a:off x="6705600" y="3097213"/>
              <a:ext cx="381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4876800" y="2819400"/>
              <a:ext cx="1524000" cy="277813"/>
            </a:xfrm>
            <a:custGeom>
              <a:avLst/>
              <a:gdLst>
                <a:gd name="T0" fmla="*/ 0 w 960"/>
                <a:gd name="T1" fmla="*/ 0 h 144"/>
                <a:gd name="T2" fmla="*/ 0 w 960"/>
                <a:gd name="T3" fmla="*/ 2147483647 h 144"/>
                <a:gd name="T4" fmla="*/ 2147483647 w 960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960"/>
                <a:gd name="T10" fmla="*/ 0 h 144"/>
                <a:gd name="T11" fmla="*/ 960 w 96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 flipV="1">
              <a:off x="6858000" y="2259013"/>
              <a:ext cx="1066800" cy="304800"/>
            </a:xfrm>
            <a:custGeom>
              <a:avLst/>
              <a:gdLst>
                <a:gd name="T0" fmla="*/ 0 w 960"/>
                <a:gd name="T1" fmla="*/ 0 h 144"/>
                <a:gd name="T2" fmla="*/ 0 w 960"/>
                <a:gd name="T3" fmla="*/ 2147483647 h 144"/>
                <a:gd name="T4" fmla="*/ 2147483647 w 960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960"/>
                <a:gd name="T10" fmla="*/ 0 h 144"/>
                <a:gd name="T11" fmla="*/ 960 w 96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Line 127"/>
            <p:cNvSpPr>
              <a:spLocks noChangeShapeType="1"/>
            </p:cNvSpPr>
            <p:nvPr/>
          </p:nvSpPr>
          <p:spPr bwMode="auto">
            <a:xfrm>
              <a:off x="6705600" y="3402013"/>
              <a:ext cx="1219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Line 128"/>
            <p:cNvSpPr>
              <a:spLocks noChangeShapeType="1"/>
            </p:cNvSpPr>
            <p:nvPr/>
          </p:nvSpPr>
          <p:spPr bwMode="auto">
            <a:xfrm>
              <a:off x="8229600" y="2182813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Line 129"/>
            <p:cNvSpPr>
              <a:spLocks noChangeShapeType="1"/>
            </p:cNvSpPr>
            <p:nvPr/>
          </p:nvSpPr>
          <p:spPr bwMode="auto">
            <a:xfrm>
              <a:off x="2438400" y="1447800"/>
              <a:ext cx="1905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2590800" y="1981200"/>
              <a:ext cx="6248400" cy="533400"/>
            </a:xfrm>
            <a:custGeom>
              <a:avLst/>
              <a:gdLst>
                <a:gd name="T0" fmla="*/ 2147483647 w 3936"/>
                <a:gd name="T1" fmla="*/ 2147483647 h 432"/>
                <a:gd name="T2" fmla="*/ 2147483647 w 3936"/>
                <a:gd name="T3" fmla="*/ 2147483647 h 432"/>
                <a:gd name="T4" fmla="*/ 2147483647 w 3936"/>
                <a:gd name="T5" fmla="*/ 0 h 432"/>
                <a:gd name="T6" fmla="*/ 0 w 3936"/>
                <a:gd name="T7" fmla="*/ 0 h 432"/>
                <a:gd name="T8" fmla="*/ 0 w 3936"/>
                <a:gd name="T9" fmla="*/ 2147483647 h 432"/>
                <a:gd name="T10" fmla="*/ 2147483647 w 3936"/>
                <a:gd name="T11" fmla="*/ 2147483647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36"/>
                <a:gd name="T19" fmla="*/ 0 h 432"/>
                <a:gd name="T20" fmla="*/ 3936 w 3936"/>
                <a:gd name="T21" fmla="*/ 432 h 4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36" h="432">
                  <a:moveTo>
                    <a:pt x="3792" y="432"/>
                  </a:moveTo>
                  <a:lnTo>
                    <a:pt x="3936" y="432"/>
                  </a:lnTo>
                  <a:lnTo>
                    <a:pt x="3936" y="0"/>
                  </a:lnTo>
                  <a:lnTo>
                    <a:pt x="0" y="0"/>
                  </a:lnTo>
                  <a:lnTo>
                    <a:pt x="0" y="336"/>
                  </a:lnTo>
                  <a:lnTo>
                    <a:pt x="144" y="33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1371600" y="1219200"/>
              <a:ext cx="4572000" cy="381000"/>
            </a:xfrm>
            <a:custGeom>
              <a:avLst/>
              <a:gdLst>
                <a:gd name="T0" fmla="*/ 2147483647 w 3072"/>
                <a:gd name="T1" fmla="*/ 2147483647 h 288"/>
                <a:gd name="T2" fmla="*/ 2147483647 w 3072"/>
                <a:gd name="T3" fmla="*/ 2147483647 h 288"/>
                <a:gd name="T4" fmla="*/ 2147483647 w 3072"/>
                <a:gd name="T5" fmla="*/ 0 h 288"/>
                <a:gd name="T6" fmla="*/ 0 w 307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72"/>
                <a:gd name="T13" fmla="*/ 0 h 288"/>
                <a:gd name="T14" fmla="*/ 3072 w 307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72" h="288">
                  <a:moveTo>
                    <a:pt x="2976" y="288"/>
                  </a:moveTo>
                  <a:lnTo>
                    <a:pt x="3072" y="288"/>
                  </a:lnTo>
                  <a:lnTo>
                    <a:pt x="3072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Line 132"/>
            <p:cNvSpPr>
              <a:spLocks noChangeShapeType="1"/>
            </p:cNvSpPr>
            <p:nvPr/>
          </p:nvSpPr>
          <p:spPr bwMode="auto">
            <a:xfrm flipV="1">
              <a:off x="3276600" y="3021013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Line 133"/>
            <p:cNvSpPr>
              <a:spLocks noChangeShapeType="1"/>
            </p:cNvSpPr>
            <p:nvPr/>
          </p:nvSpPr>
          <p:spPr bwMode="auto">
            <a:xfrm flipV="1">
              <a:off x="3581400" y="3021013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Line 134"/>
            <p:cNvSpPr>
              <a:spLocks noChangeShapeType="1"/>
            </p:cNvSpPr>
            <p:nvPr/>
          </p:nvSpPr>
          <p:spPr bwMode="auto">
            <a:xfrm flipV="1">
              <a:off x="3886200" y="3021013"/>
              <a:ext cx="0" cy="636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Line 135"/>
            <p:cNvSpPr>
              <a:spLocks noChangeShapeType="1"/>
            </p:cNvSpPr>
            <p:nvPr/>
          </p:nvSpPr>
          <p:spPr bwMode="auto">
            <a:xfrm flipH="1">
              <a:off x="3124200" y="3097213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Line 136"/>
            <p:cNvSpPr>
              <a:spLocks noChangeShapeType="1"/>
            </p:cNvSpPr>
            <p:nvPr/>
          </p:nvSpPr>
          <p:spPr bwMode="auto">
            <a:xfrm flipH="1">
              <a:off x="3429000" y="3097213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Line 137"/>
            <p:cNvSpPr>
              <a:spLocks noChangeShapeType="1"/>
            </p:cNvSpPr>
            <p:nvPr/>
          </p:nvSpPr>
          <p:spPr bwMode="auto">
            <a:xfrm flipH="1">
              <a:off x="3733800" y="3097213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5181600" y="1725613"/>
              <a:ext cx="381000" cy="1676400"/>
            </a:xfrm>
            <a:custGeom>
              <a:avLst/>
              <a:gdLst>
                <a:gd name="T0" fmla="*/ 0 w 288"/>
                <a:gd name="T1" fmla="*/ 2147483647 h 288"/>
                <a:gd name="T2" fmla="*/ 0 w 288"/>
                <a:gd name="T3" fmla="*/ 0 h 288"/>
                <a:gd name="T4" fmla="*/ 2147483647 w 288"/>
                <a:gd name="T5" fmla="*/ 0 h 288"/>
                <a:gd name="T6" fmla="*/ 0 60000 65536"/>
                <a:gd name="T7" fmla="*/ 0 60000 65536"/>
                <a:gd name="T8" fmla="*/ 0 60000 65536"/>
                <a:gd name="T9" fmla="*/ 0 w 288"/>
                <a:gd name="T10" fmla="*/ 0 h 288"/>
                <a:gd name="T11" fmla="*/ 288 w 288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88">
                  <a:moveTo>
                    <a:pt x="0" y="288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Line 139"/>
            <p:cNvSpPr>
              <a:spLocks noChangeShapeType="1"/>
            </p:cNvSpPr>
            <p:nvPr/>
          </p:nvSpPr>
          <p:spPr bwMode="auto">
            <a:xfrm flipH="1">
              <a:off x="5105400" y="3173413"/>
              <a:ext cx="1524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3886200" y="3402013"/>
              <a:ext cx="4953000" cy="255587"/>
            </a:xfrm>
            <a:custGeom>
              <a:avLst/>
              <a:gdLst>
                <a:gd name="T0" fmla="*/ 2147483647 w 3120"/>
                <a:gd name="T1" fmla="*/ 0 h 336"/>
                <a:gd name="T2" fmla="*/ 2147483647 w 3120"/>
                <a:gd name="T3" fmla="*/ 0 h 336"/>
                <a:gd name="T4" fmla="*/ 2147483647 w 3120"/>
                <a:gd name="T5" fmla="*/ 2147483647 h 336"/>
                <a:gd name="T6" fmla="*/ 0 w 3120"/>
                <a:gd name="T7" fmla="*/ 2147483647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0"/>
                <a:gd name="T13" fmla="*/ 0 h 336"/>
                <a:gd name="T14" fmla="*/ 3120 w 31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0" h="336">
                  <a:moveTo>
                    <a:pt x="2736" y="0"/>
                  </a:moveTo>
                  <a:lnTo>
                    <a:pt x="3120" y="0"/>
                  </a:lnTo>
                  <a:lnTo>
                    <a:pt x="312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Line 141"/>
            <p:cNvSpPr>
              <a:spLocks noChangeShapeType="1"/>
            </p:cNvSpPr>
            <p:nvPr/>
          </p:nvSpPr>
          <p:spPr bwMode="auto">
            <a:xfrm>
              <a:off x="1828800" y="1447800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Line 142"/>
            <p:cNvSpPr>
              <a:spLocks noChangeShapeType="1"/>
            </p:cNvSpPr>
            <p:nvPr/>
          </p:nvSpPr>
          <p:spPr bwMode="auto">
            <a:xfrm>
              <a:off x="2286000" y="3783013"/>
              <a:ext cx="22098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Line 143"/>
            <p:cNvSpPr>
              <a:spLocks noChangeShapeType="1"/>
            </p:cNvSpPr>
            <p:nvPr/>
          </p:nvSpPr>
          <p:spPr bwMode="auto">
            <a:xfrm>
              <a:off x="4495800" y="3783013"/>
              <a:ext cx="20574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Line 144"/>
            <p:cNvSpPr>
              <a:spLocks noChangeShapeType="1"/>
            </p:cNvSpPr>
            <p:nvPr/>
          </p:nvSpPr>
          <p:spPr bwMode="auto">
            <a:xfrm>
              <a:off x="6553200" y="3783013"/>
              <a:ext cx="15240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Line 145"/>
            <p:cNvSpPr>
              <a:spLocks noChangeShapeType="1"/>
            </p:cNvSpPr>
            <p:nvPr/>
          </p:nvSpPr>
          <p:spPr bwMode="auto">
            <a:xfrm>
              <a:off x="8077200" y="3783013"/>
              <a:ext cx="7620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Line 146"/>
            <p:cNvSpPr>
              <a:spLocks noChangeShapeType="1"/>
            </p:cNvSpPr>
            <p:nvPr/>
          </p:nvSpPr>
          <p:spPr bwMode="auto">
            <a:xfrm>
              <a:off x="762000" y="3783013"/>
              <a:ext cx="15240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Text Box 147"/>
            <p:cNvSpPr txBox="1">
              <a:spLocks noChangeArrowheads="1"/>
            </p:cNvSpPr>
            <p:nvPr/>
          </p:nvSpPr>
          <p:spPr bwMode="auto">
            <a:xfrm>
              <a:off x="914400" y="3733800"/>
              <a:ext cx="111918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insn-mem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Text Box 148"/>
            <p:cNvSpPr txBox="1">
              <a:spLocks noChangeArrowheads="1"/>
            </p:cNvSpPr>
            <p:nvPr/>
          </p:nvSpPr>
          <p:spPr bwMode="auto">
            <a:xfrm>
              <a:off x="2841625" y="3733800"/>
              <a:ext cx="83502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regfile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Text Box 149"/>
            <p:cNvSpPr txBox="1">
              <a:spLocks noChangeArrowheads="1"/>
            </p:cNvSpPr>
            <p:nvPr/>
          </p:nvSpPr>
          <p:spPr bwMode="auto">
            <a:xfrm>
              <a:off x="5259388" y="3733800"/>
              <a:ext cx="677862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ALU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Text Box 150"/>
            <p:cNvSpPr txBox="1">
              <a:spLocks noChangeArrowheads="1"/>
            </p:cNvSpPr>
            <p:nvPr/>
          </p:nvSpPr>
          <p:spPr bwMode="auto">
            <a:xfrm>
              <a:off x="6781800" y="3733800"/>
              <a:ext cx="111918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data-mem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Text Box 151"/>
            <p:cNvSpPr txBox="1">
              <a:spLocks noChangeArrowheads="1"/>
            </p:cNvSpPr>
            <p:nvPr/>
          </p:nvSpPr>
          <p:spPr bwMode="auto">
            <a:xfrm>
              <a:off x="8099425" y="3733800"/>
              <a:ext cx="83502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regfile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152"/>
            <p:cNvSpPr>
              <a:spLocks/>
            </p:cNvSpPr>
            <p:nvPr/>
          </p:nvSpPr>
          <p:spPr bwMode="auto">
            <a:xfrm>
              <a:off x="5791200" y="1600200"/>
              <a:ext cx="304800" cy="762000"/>
            </a:xfrm>
            <a:custGeom>
              <a:avLst/>
              <a:gdLst>
                <a:gd name="T0" fmla="*/ 0 w 192"/>
                <a:gd name="T1" fmla="*/ 2147483647 h 480"/>
                <a:gd name="T2" fmla="*/ 2147483647 w 192"/>
                <a:gd name="T3" fmla="*/ 2147483647 h 480"/>
                <a:gd name="T4" fmla="*/ 2147483647 w 192"/>
                <a:gd name="T5" fmla="*/ 0 h 480"/>
                <a:gd name="T6" fmla="*/ 0 60000 65536"/>
                <a:gd name="T7" fmla="*/ 0 60000 65536"/>
                <a:gd name="T8" fmla="*/ 0 60000 65536"/>
                <a:gd name="T9" fmla="*/ 0 w 192"/>
                <a:gd name="T10" fmla="*/ 0 h 480"/>
                <a:gd name="T11" fmla="*/ 192 w 19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480">
                  <a:moveTo>
                    <a:pt x="0" y="480"/>
                  </a:moveTo>
                  <a:lnTo>
                    <a:pt x="192" y="480"/>
                  </a:lnTo>
                  <a:lnTo>
                    <a:pt x="19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Line 153"/>
            <p:cNvSpPr>
              <a:spLocks noChangeShapeType="1"/>
            </p:cNvSpPr>
            <p:nvPr/>
          </p:nvSpPr>
          <p:spPr bwMode="auto">
            <a:xfrm>
              <a:off x="6172200" y="990600"/>
              <a:ext cx="0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Line 154"/>
            <p:cNvSpPr>
              <a:spLocks noChangeShapeType="1"/>
            </p:cNvSpPr>
            <p:nvPr/>
          </p:nvSpPr>
          <p:spPr bwMode="auto">
            <a:xfrm>
              <a:off x="762000" y="4267200"/>
              <a:ext cx="80772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Text Box 155"/>
            <p:cNvSpPr txBox="1">
              <a:spLocks noChangeArrowheads="1"/>
            </p:cNvSpPr>
            <p:nvPr/>
          </p:nvSpPr>
          <p:spPr bwMode="auto">
            <a:xfrm>
              <a:off x="7620000" y="4251325"/>
              <a:ext cx="1230313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singlecycle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5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Penn CIS501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3199" y="1326958"/>
            <a:ext cx="8677922" cy="4692842"/>
            <a:chOff x="233199" y="1326958"/>
            <a:chExt cx="8677922" cy="4692842"/>
          </a:xfrm>
        </p:grpSpPr>
        <p:sp>
          <p:nvSpPr>
            <p:cNvPr id="6" name="TextBox 5"/>
            <p:cNvSpPr txBox="1"/>
            <p:nvPr/>
          </p:nvSpPr>
          <p:spPr>
            <a:xfrm>
              <a:off x="3657600" y="5193268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jeq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loop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867400" y="4572000"/>
              <a:ext cx="0" cy="1447800"/>
            </a:xfrm>
            <a:prstGeom prst="line">
              <a:avLst/>
            </a:prstGeom>
            <a:ln w="381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229600" y="4572000"/>
              <a:ext cx="0" cy="1447800"/>
            </a:xfrm>
            <a:prstGeom prst="line">
              <a:avLst/>
            </a:prstGeom>
            <a:ln w="381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295400" y="51816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???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800" y="518464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???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33199" y="1326958"/>
              <a:ext cx="8677922" cy="4692842"/>
              <a:chOff x="233199" y="1326958"/>
              <a:chExt cx="8677922" cy="469284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581400" y="4572000"/>
                <a:ext cx="4601012" cy="1447800"/>
                <a:chOff x="3581400" y="4572000"/>
                <a:chExt cx="4601012" cy="1447800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5896412" y="5573354"/>
                  <a:ext cx="2286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b="1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3581400" y="4572000"/>
                  <a:ext cx="0" cy="144780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33199" y="1326958"/>
                <a:ext cx="8677922" cy="3125214"/>
                <a:chOff x="457200" y="990600"/>
                <a:chExt cx="7772400" cy="2895600"/>
              </a:xfrm>
            </p:grpSpPr>
            <p:sp>
              <p:nvSpPr>
                <p:cNvPr id="21" name="Rectangle 4"/>
                <p:cNvSpPr>
                  <a:spLocks noChangeArrowheads="1"/>
                </p:cNvSpPr>
                <p:nvPr/>
              </p:nvSpPr>
              <p:spPr bwMode="auto">
                <a:xfrm>
                  <a:off x="1676400" y="1524000"/>
                  <a:ext cx="1219200" cy="12192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Register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File</a:t>
                  </a:r>
                </a:p>
              </p:txBody>
            </p:sp>
            <p:sp>
              <p:nvSpPr>
                <p:cNvPr id="22" name="AutoShape 5"/>
                <p:cNvSpPr>
                  <a:spLocks noChangeArrowheads="1"/>
                </p:cNvSpPr>
                <p:nvPr/>
              </p:nvSpPr>
              <p:spPr bwMode="auto">
                <a:xfrm rot="5400000">
                  <a:off x="1676400" y="25146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Freeform 6"/>
                <p:cNvSpPr>
                  <a:spLocks/>
                </p:cNvSpPr>
                <p:nvPr/>
              </p:nvSpPr>
              <p:spPr bwMode="auto">
                <a:xfrm>
                  <a:off x="4724400" y="1524000"/>
                  <a:ext cx="228600" cy="1219200"/>
                </a:xfrm>
                <a:custGeom>
                  <a:avLst/>
                  <a:gdLst>
                    <a:gd name="T0" fmla="*/ 0 w 384"/>
                    <a:gd name="T1" fmla="*/ 0 h 768"/>
                    <a:gd name="T2" fmla="*/ 0 w 384"/>
                    <a:gd name="T3" fmla="*/ 288 h 768"/>
                    <a:gd name="T4" fmla="*/ 85 w 384"/>
                    <a:gd name="T5" fmla="*/ 386 h 768"/>
                    <a:gd name="T6" fmla="*/ 0 w 384"/>
                    <a:gd name="T7" fmla="*/ 480 h 768"/>
                    <a:gd name="T8" fmla="*/ 0 w 384"/>
                    <a:gd name="T9" fmla="*/ 768 h 768"/>
                    <a:gd name="T10" fmla="*/ 384 w 384"/>
                    <a:gd name="T11" fmla="*/ 576 h 768"/>
                    <a:gd name="T12" fmla="*/ 384 w 384"/>
                    <a:gd name="T13" fmla="*/ 192 h 768"/>
                    <a:gd name="T14" fmla="*/ 0 w 384"/>
                    <a:gd name="T15" fmla="*/ 0 h 76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4"/>
                    <a:gd name="T25" fmla="*/ 0 h 768"/>
                    <a:gd name="T26" fmla="*/ 384 w 384"/>
                    <a:gd name="T27" fmla="*/ 768 h 76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4" h="768">
                      <a:moveTo>
                        <a:pt x="0" y="0"/>
                      </a:moveTo>
                      <a:lnTo>
                        <a:pt x="0" y="288"/>
                      </a:lnTo>
                      <a:lnTo>
                        <a:pt x="85" y="386"/>
                      </a:lnTo>
                      <a:lnTo>
                        <a:pt x="0" y="480"/>
                      </a:lnTo>
                      <a:lnTo>
                        <a:pt x="0" y="768"/>
                      </a:lnTo>
                      <a:lnTo>
                        <a:pt x="384" y="576"/>
                      </a:lnTo>
                      <a:lnTo>
                        <a:pt x="384" y="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D882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Line 7"/>
                <p:cNvSpPr>
                  <a:spLocks noChangeShapeType="1"/>
                </p:cNvSpPr>
                <p:nvPr/>
              </p:nvSpPr>
              <p:spPr bwMode="auto">
                <a:xfrm>
                  <a:off x="3505200" y="1752600"/>
                  <a:ext cx="838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Line 8"/>
                <p:cNvSpPr>
                  <a:spLocks noChangeShapeType="1"/>
                </p:cNvSpPr>
                <p:nvPr/>
              </p:nvSpPr>
              <p:spPr bwMode="auto">
                <a:xfrm>
                  <a:off x="4114800" y="2514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Line 9"/>
                <p:cNvSpPr>
                  <a:spLocks noChangeShapeType="1"/>
                </p:cNvSpPr>
                <p:nvPr/>
              </p:nvSpPr>
              <p:spPr bwMode="auto">
                <a:xfrm>
                  <a:off x="4495800" y="2514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 rot="5400000">
                  <a:off x="4038600" y="2743200"/>
                  <a:ext cx="7620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>
                  <a:off x="4038600" y="31242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AutoShape 12"/>
                <p:cNvSpPr>
                  <a:spLocks noChangeArrowheads="1"/>
                </p:cNvSpPr>
                <p:nvPr/>
              </p:nvSpPr>
              <p:spPr bwMode="auto">
                <a:xfrm>
                  <a:off x="3733800" y="2895600"/>
                  <a:ext cx="304800" cy="457200"/>
                </a:xfrm>
                <a:prstGeom prst="flowChartConnec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X</a:t>
                  </a:r>
                </a:p>
              </p:txBody>
            </p:sp>
            <p:sp>
              <p:nvSpPr>
                <p:cNvPr id="3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905000" y="2452688"/>
                  <a:ext cx="4254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s1</a:t>
                  </a:r>
                </a:p>
              </p:txBody>
            </p:sp>
            <p:sp>
              <p:nvSpPr>
                <p:cNvPr id="3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209800" y="2452688"/>
                  <a:ext cx="4254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s2</a:t>
                  </a:r>
                </a:p>
              </p:txBody>
            </p:sp>
            <p:sp>
              <p:nvSpPr>
                <p:cNvPr id="3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590800" y="24526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</p:txBody>
            </p:sp>
            <p:sp>
              <p:nvSpPr>
                <p:cNvPr id="33" name="Rectangle 16"/>
                <p:cNvSpPr>
                  <a:spLocks noChangeArrowheads="1"/>
                </p:cNvSpPr>
                <p:nvPr/>
              </p:nvSpPr>
              <p:spPr bwMode="auto">
                <a:xfrm>
                  <a:off x="6477000" y="1905000"/>
                  <a:ext cx="609600" cy="12192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Data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Mem</a:t>
                  </a:r>
                </a:p>
              </p:txBody>
            </p:sp>
            <p:sp>
              <p:nvSpPr>
                <p:cNvPr id="34" name="AutoShape 17"/>
                <p:cNvSpPr>
                  <a:spLocks noChangeArrowheads="1"/>
                </p:cNvSpPr>
                <p:nvPr/>
              </p:nvSpPr>
              <p:spPr bwMode="auto">
                <a:xfrm rot="5400000">
                  <a:off x="6477000" y="28956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Line 18"/>
                <p:cNvSpPr>
                  <a:spLocks noChangeShapeType="1"/>
                </p:cNvSpPr>
                <p:nvPr/>
              </p:nvSpPr>
              <p:spPr bwMode="auto">
                <a:xfrm>
                  <a:off x="5562600" y="2209800"/>
                  <a:ext cx="914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394450" y="19954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</a:t>
                  </a:r>
                </a:p>
              </p:txBody>
            </p:sp>
            <p:sp>
              <p:nvSpPr>
                <p:cNvPr id="3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394450" y="26050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</p:txBody>
            </p:sp>
            <p:sp>
              <p:nvSpPr>
                <p:cNvPr id="38" name="Line 21"/>
                <p:cNvSpPr>
                  <a:spLocks noChangeShapeType="1"/>
                </p:cNvSpPr>
                <p:nvPr/>
              </p:nvSpPr>
              <p:spPr bwMode="auto">
                <a:xfrm>
                  <a:off x="7620000" y="22098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AutoShape 22"/>
                <p:cNvSpPr>
                  <a:spLocks noChangeArrowheads="1"/>
                </p:cNvSpPr>
                <p:nvPr/>
              </p:nvSpPr>
              <p:spPr bwMode="auto">
                <a:xfrm rot="5400000">
                  <a:off x="7581900" y="1866900"/>
                  <a:ext cx="685800" cy="152400"/>
                </a:xfrm>
                <a:prstGeom prst="flowChartTermina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Rectangle 23"/>
                <p:cNvSpPr>
                  <a:spLocks noChangeArrowheads="1"/>
                </p:cNvSpPr>
                <p:nvPr/>
              </p:nvSpPr>
              <p:spPr bwMode="auto">
                <a:xfrm>
                  <a:off x="9906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1" name="AutoShape 24"/>
                <p:cNvSpPr>
                  <a:spLocks noChangeArrowheads="1"/>
                </p:cNvSpPr>
                <p:nvPr/>
              </p:nvSpPr>
              <p:spPr bwMode="auto">
                <a:xfrm rot="5400000">
                  <a:off x="990600" y="33528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Rectangle 25"/>
                <p:cNvSpPr>
                  <a:spLocks noChangeArrowheads="1"/>
                </p:cNvSpPr>
                <p:nvPr/>
              </p:nvSpPr>
              <p:spPr bwMode="auto">
                <a:xfrm>
                  <a:off x="32004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B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3" name="AutoShape 26"/>
                <p:cNvSpPr>
                  <a:spLocks noChangeArrowheads="1"/>
                </p:cNvSpPr>
                <p:nvPr/>
              </p:nvSpPr>
              <p:spPr bwMode="auto">
                <a:xfrm rot="5400000">
                  <a:off x="3200400" y="33528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Rectangle 27"/>
                <p:cNvSpPr>
                  <a:spLocks noChangeArrowheads="1"/>
                </p:cNvSpPr>
                <p:nvPr/>
              </p:nvSpPr>
              <p:spPr bwMode="auto">
                <a:xfrm>
                  <a:off x="52578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O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B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5" name="AutoShape 28"/>
                <p:cNvSpPr>
                  <a:spLocks noChangeArrowheads="1"/>
                </p:cNvSpPr>
                <p:nvPr/>
              </p:nvSpPr>
              <p:spPr bwMode="auto">
                <a:xfrm rot="5400000">
                  <a:off x="5268912" y="3341688"/>
                  <a:ext cx="130175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Line 29"/>
                <p:cNvSpPr>
                  <a:spLocks noChangeShapeType="1"/>
                </p:cNvSpPr>
                <p:nvPr/>
              </p:nvSpPr>
              <p:spPr bwMode="auto">
                <a:xfrm>
                  <a:off x="4953000" y="22098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Rectangle 30"/>
                <p:cNvSpPr>
                  <a:spLocks noChangeArrowheads="1"/>
                </p:cNvSpPr>
                <p:nvPr/>
              </p:nvSpPr>
              <p:spPr bwMode="auto">
                <a:xfrm>
                  <a:off x="73152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O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8" name="AutoShape 31"/>
                <p:cNvSpPr>
                  <a:spLocks noChangeArrowheads="1"/>
                </p:cNvSpPr>
                <p:nvPr/>
              </p:nvSpPr>
              <p:spPr bwMode="auto">
                <a:xfrm rot="5400000">
                  <a:off x="7326312" y="3341688"/>
                  <a:ext cx="130175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Line 32"/>
                <p:cNvSpPr>
                  <a:spLocks noChangeShapeType="1"/>
                </p:cNvSpPr>
                <p:nvPr/>
              </p:nvSpPr>
              <p:spPr bwMode="auto">
                <a:xfrm>
                  <a:off x="7086600" y="22098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Line 33"/>
                <p:cNvSpPr>
                  <a:spLocks noChangeShapeType="1"/>
                </p:cNvSpPr>
                <p:nvPr/>
              </p:nvSpPr>
              <p:spPr bwMode="auto">
                <a:xfrm>
                  <a:off x="2895600" y="17526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Line 34"/>
                <p:cNvSpPr>
                  <a:spLocks noChangeShapeType="1"/>
                </p:cNvSpPr>
                <p:nvPr/>
              </p:nvSpPr>
              <p:spPr bwMode="auto">
                <a:xfrm>
                  <a:off x="2895600" y="25146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Line 35"/>
                <p:cNvSpPr>
                  <a:spLocks noChangeShapeType="1"/>
                </p:cNvSpPr>
                <p:nvPr/>
              </p:nvSpPr>
              <p:spPr bwMode="auto">
                <a:xfrm>
                  <a:off x="3505200" y="3581400"/>
                  <a:ext cx="1752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Line 36"/>
                <p:cNvSpPr>
                  <a:spLocks noChangeShapeType="1"/>
                </p:cNvSpPr>
                <p:nvPr/>
              </p:nvSpPr>
              <p:spPr bwMode="auto">
                <a:xfrm>
                  <a:off x="5562600" y="2819400"/>
                  <a:ext cx="533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7"/>
                <p:cNvSpPr>
                  <a:spLocks/>
                </p:cNvSpPr>
                <p:nvPr/>
              </p:nvSpPr>
              <p:spPr bwMode="auto">
                <a:xfrm>
                  <a:off x="4191000" y="2514600"/>
                  <a:ext cx="1066800" cy="304800"/>
                </a:xfrm>
                <a:custGeom>
                  <a:avLst/>
                  <a:gdLst>
                    <a:gd name="T0" fmla="*/ 0 w 960"/>
                    <a:gd name="T1" fmla="*/ 0 h 144"/>
                    <a:gd name="T2" fmla="*/ 0 w 960"/>
                    <a:gd name="T3" fmla="*/ 144 h 144"/>
                    <a:gd name="T4" fmla="*/ 960 w 960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0"/>
                      </a:moveTo>
                      <a:lnTo>
                        <a:pt x="0" y="144"/>
                      </a:lnTo>
                      <a:lnTo>
                        <a:pt x="960" y="14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8"/>
                <p:cNvSpPr>
                  <a:spLocks/>
                </p:cNvSpPr>
                <p:nvPr/>
              </p:nvSpPr>
              <p:spPr bwMode="auto">
                <a:xfrm flipV="1">
                  <a:off x="5715000" y="1676400"/>
                  <a:ext cx="1600200" cy="533400"/>
                </a:xfrm>
                <a:custGeom>
                  <a:avLst/>
                  <a:gdLst>
                    <a:gd name="T0" fmla="*/ 0 w 960"/>
                    <a:gd name="T1" fmla="*/ 0 h 144"/>
                    <a:gd name="T2" fmla="*/ 0 w 960"/>
                    <a:gd name="T3" fmla="*/ 144 h 144"/>
                    <a:gd name="T4" fmla="*/ 960 w 960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0"/>
                      </a:moveTo>
                      <a:lnTo>
                        <a:pt x="0" y="144"/>
                      </a:lnTo>
                      <a:lnTo>
                        <a:pt x="960" y="14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Line 39"/>
                <p:cNvSpPr>
                  <a:spLocks noChangeShapeType="1"/>
                </p:cNvSpPr>
                <p:nvPr/>
              </p:nvSpPr>
              <p:spPr bwMode="auto">
                <a:xfrm>
                  <a:off x="5562600" y="3581400"/>
                  <a:ext cx="1752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Line 40"/>
                <p:cNvSpPr>
                  <a:spLocks noChangeShapeType="1"/>
                </p:cNvSpPr>
                <p:nvPr/>
              </p:nvSpPr>
              <p:spPr bwMode="auto">
                <a:xfrm>
                  <a:off x="7620000" y="16764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133600" y="2743200"/>
                  <a:ext cx="0" cy="8382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438400" y="2743200"/>
                  <a:ext cx="0" cy="8382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743200" y="2743200"/>
                  <a:ext cx="0" cy="11430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9812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2860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5908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Freeform 47"/>
                <p:cNvSpPr>
                  <a:spLocks/>
                </p:cNvSpPr>
                <p:nvPr/>
              </p:nvSpPr>
              <p:spPr bwMode="auto">
                <a:xfrm>
                  <a:off x="3581400" y="3124200"/>
                  <a:ext cx="152400" cy="457200"/>
                </a:xfrm>
                <a:custGeom>
                  <a:avLst/>
                  <a:gdLst>
                    <a:gd name="T0" fmla="*/ 0 w 288"/>
                    <a:gd name="T1" fmla="*/ 288 h 288"/>
                    <a:gd name="T2" fmla="*/ 0 w 288"/>
                    <a:gd name="T3" fmla="*/ 0 h 288"/>
                    <a:gd name="T4" fmla="*/ 288 w 288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288"/>
                    <a:gd name="T11" fmla="*/ 288 w 288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288">
                      <a:moveTo>
                        <a:pt x="0" y="288"/>
                      </a:moveTo>
                      <a:lnTo>
                        <a:pt x="0" y="0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3505200" y="3276600"/>
                  <a:ext cx="1524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57200" y="3048000"/>
                  <a:ext cx="5524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F/D</a:t>
                  </a:r>
                </a:p>
              </p:txBody>
            </p:sp>
            <p:sp>
              <p:nvSpPr>
                <p:cNvPr id="6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667000" y="3048000"/>
                  <a:ext cx="5651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D/X</a:t>
                  </a:r>
                </a:p>
              </p:txBody>
            </p:sp>
            <p:sp>
              <p:nvSpPr>
                <p:cNvPr id="68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724400" y="3048000"/>
                  <a:ext cx="5905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X/M</a:t>
                  </a:r>
                </a:p>
              </p:txBody>
            </p:sp>
            <p:sp>
              <p:nvSpPr>
                <p:cNvPr id="69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737350" y="3048000"/>
                  <a:ext cx="6540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M/W</a:t>
                  </a:r>
                </a:p>
              </p:txBody>
            </p:sp>
            <p:sp>
              <p:nvSpPr>
                <p:cNvPr id="70" name="AutoShape 54"/>
                <p:cNvSpPr>
                  <a:spLocks noChangeArrowheads="1"/>
                </p:cNvSpPr>
                <p:nvPr/>
              </p:nvSpPr>
              <p:spPr bwMode="auto">
                <a:xfrm rot="5400000">
                  <a:off x="4191000" y="1524000"/>
                  <a:ext cx="4572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Line 55"/>
                <p:cNvSpPr>
                  <a:spLocks noChangeShapeType="1"/>
                </p:cNvSpPr>
                <p:nvPr/>
              </p:nvSpPr>
              <p:spPr bwMode="auto">
                <a:xfrm>
                  <a:off x="4495800" y="1752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Freeform 56"/>
                <p:cNvSpPr>
                  <a:spLocks/>
                </p:cNvSpPr>
                <p:nvPr/>
              </p:nvSpPr>
              <p:spPr bwMode="auto">
                <a:xfrm>
                  <a:off x="3962400" y="1066800"/>
                  <a:ext cx="381000" cy="5334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Freeform 57"/>
                <p:cNvSpPr>
                  <a:spLocks/>
                </p:cNvSpPr>
                <p:nvPr/>
              </p:nvSpPr>
              <p:spPr bwMode="auto">
                <a:xfrm>
                  <a:off x="4114800" y="1219200"/>
                  <a:ext cx="1600200" cy="457200"/>
                </a:xfrm>
                <a:custGeom>
                  <a:avLst/>
                  <a:gdLst>
                    <a:gd name="T0" fmla="*/ 1008 w 1008"/>
                    <a:gd name="T1" fmla="*/ 288 h 288"/>
                    <a:gd name="T2" fmla="*/ 1008 w 1008"/>
                    <a:gd name="T3" fmla="*/ 0 h 288"/>
                    <a:gd name="T4" fmla="*/ 0 w 1008"/>
                    <a:gd name="T5" fmla="*/ 0 h 288"/>
                    <a:gd name="T6" fmla="*/ 0 w 1008"/>
                    <a:gd name="T7" fmla="*/ 144 h 288"/>
                    <a:gd name="T8" fmla="*/ 144 w 1008"/>
                    <a:gd name="T9" fmla="*/ 144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8"/>
                    <a:gd name="T16" fmla="*/ 0 h 288"/>
                    <a:gd name="T17" fmla="*/ 1008 w 1008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8" h="288">
                      <a:moveTo>
                        <a:pt x="1008" y="288"/>
                      </a:moveTo>
                      <a:lnTo>
                        <a:pt x="1008" y="0"/>
                      </a:lnTo>
                      <a:lnTo>
                        <a:pt x="0" y="0"/>
                      </a:lnTo>
                      <a:lnTo>
                        <a:pt x="0" y="144"/>
                      </a:lnTo>
                      <a:lnTo>
                        <a:pt x="144" y="144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AutoShape 60"/>
                <p:cNvSpPr>
                  <a:spLocks noChangeArrowheads="1"/>
                </p:cNvSpPr>
                <p:nvPr/>
              </p:nvSpPr>
              <p:spPr bwMode="auto">
                <a:xfrm rot="5400000">
                  <a:off x="6019800" y="2667000"/>
                  <a:ext cx="3048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Line 61"/>
                <p:cNvSpPr>
                  <a:spLocks noChangeShapeType="1"/>
                </p:cNvSpPr>
                <p:nvPr/>
              </p:nvSpPr>
              <p:spPr bwMode="auto">
                <a:xfrm>
                  <a:off x="6248400" y="28194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Freeform 62"/>
                <p:cNvSpPr>
                  <a:spLocks/>
                </p:cNvSpPr>
                <p:nvPr/>
              </p:nvSpPr>
              <p:spPr bwMode="auto">
                <a:xfrm>
                  <a:off x="5867400" y="1066800"/>
                  <a:ext cx="228600" cy="16002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Freeform 63"/>
                <p:cNvSpPr>
                  <a:spLocks/>
                </p:cNvSpPr>
                <p:nvPr/>
              </p:nvSpPr>
              <p:spPr bwMode="auto">
                <a:xfrm>
                  <a:off x="1447800" y="1066800"/>
                  <a:ext cx="6781800" cy="838200"/>
                </a:xfrm>
                <a:custGeom>
                  <a:avLst/>
                  <a:gdLst>
                    <a:gd name="T0" fmla="*/ 4128 w 4272"/>
                    <a:gd name="T1" fmla="*/ 528 h 528"/>
                    <a:gd name="T2" fmla="*/ 4272 w 4272"/>
                    <a:gd name="T3" fmla="*/ 528 h 528"/>
                    <a:gd name="T4" fmla="*/ 4272 w 4272"/>
                    <a:gd name="T5" fmla="*/ 0 h 528"/>
                    <a:gd name="T6" fmla="*/ 0 w 4272"/>
                    <a:gd name="T7" fmla="*/ 0 h 528"/>
                    <a:gd name="T8" fmla="*/ 0 w 4272"/>
                    <a:gd name="T9" fmla="*/ 432 h 528"/>
                    <a:gd name="T10" fmla="*/ 144 w 4272"/>
                    <a:gd name="T11" fmla="*/ 432 h 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272"/>
                    <a:gd name="T19" fmla="*/ 0 h 528"/>
                    <a:gd name="T20" fmla="*/ 4272 w 4272"/>
                    <a:gd name="T21" fmla="*/ 528 h 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72" h="528">
                      <a:moveTo>
                        <a:pt x="4128" y="528"/>
                      </a:moveTo>
                      <a:lnTo>
                        <a:pt x="4272" y="528"/>
                      </a:lnTo>
                      <a:lnTo>
                        <a:pt x="4272" y="0"/>
                      </a:lnTo>
                      <a:lnTo>
                        <a:pt x="0" y="0"/>
                      </a:lnTo>
                      <a:lnTo>
                        <a:pt x="0" y="432"/>
                      </a:lnTo>
                      <a:lnTo>
                        <a:pt x="144" y="432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Freeform 64"/>
                <p:cNvSpPr>
                  <a:spLocks/>
                </p:cNvSpPr>
                <p:nvPr/>
              </p:nvSpPr>
              <p:spPr bwMode="auto">
                <a:xfrm>
                  <a:off x="2743200" y="3581400"/>
                  <a:ext cx="5486400" cy="304800"/>
                </a:xfrm>
                <a:custGeom>
                  <a:avLst/>
                  <a:gdLst>
                    <a:gd name="T0" fmla="*/ 3072 w 3456"/>
                    <a:gd name="T1" fmla="*/ 0 h 192"/>
                    <a:gd name="T2" fmla="*/ 3456 w 3456"/>
                    <a:gd name="T3" fmla="*/ 0 h 192"/>
                    <a:gd name="T4" fmla="*/ 3456 w 3456"/>
                    <a:gd name="T5" fmla="*/ 192 h 192"/>
                    <a:gd name="T6" fmla="*/ 0 w 3456"/>
                    <a:gd name="T7" fmla="*/ 192 h 1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56"/>
                    <a:gd name="T13" fmla="*/ 0 h 192"/>
                    <a:gd name="T14" fmla="*/ 3456 w 3456"/>
                    <a:gd name="T15" fmla="*/ 192 h 1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56" h="192">
                      <a:moveTo>
                        <a:pt x="3072" y="0"/>
                      </a:moveTo>
                      <a:lnTo>
                        <a:pt x="3456" y="0"/>
                      </a:lnTo>
                      <a:lnTo>
                        <a:pt x="3456" y="192"/>
                      </a:lnTo>
                      <a:lnTo>
                        <a:pt x="0" y="192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3810000" y="2286000"/>
                  <a:ext cx="4572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Freeform 67"/>
                <p:cNvSpPr>
                  <a:spLocks/>
                </p:cNvSpPr>
                <p:nvPr/>
              </p:nvSpPr>
              <p:spPr bwMode="auto">
                <a:xfrm>
                  <a:off x="3657600" y="1066800"/>
                  <a:ext cx="304800" cy="12954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Freeform 69"/>
                <p:cNvSpPr>
                  <a:spLocks/>
                </p:cNvSpPr>
                <p:nvPr/>
              </p:nvSpPr>
              <p:spPr bwMode="auto">
                <a:xfrm>
                  <a:off x="3810000" y="1219200"/>
                  <a:ext cx="304800" cy="990600"/>
                </a:xfrm>
                <a:custGeom>
                  <a:avLst/>
                  <a:gdLst>
                    <a:gd name="T0" fmla="*/ 192 w 192"/>
                    <a:gd name="T1" fmla="*/ 0 h 624"/>
                    <a:gd name="T2" fmla="*/ 0 w 192"/>
                    <a:gd name="T3" fmla="*/ 0 h 624"/>
                    <a:gd name="T4" fmla="*/ 0 w 192"/>
                    <a:gd name="T5" fmla="*/ 624 h 624"/>
                    <a:gd name="T6" fmla="*/ 96 w 192"/>
                    <a:gd name="T7" fmla="*/ 624 h 6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624"/>
                    <a:gd name="T14" fmla="*/ 192 w 192"/>
                    <a:gd name="T15" fmla="*/ 624 h 6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624">
                      <a:moveTo>
                        <a:pt x="192" y="0"/>
                      </a:moveTo>
                      <a:lnTo>
                        <a:pt x="0" y="0"/>
                      </a:lnTo>
                      <a:lnTo>
                        <a:pt x="0" y="624"/>
                      </a:lnTo>
                      <a:lnTo>
                        <a:pt x="96" y="624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Line 70"/>
                <p:cNvSpPr>
                  <a:spLocks noChangeShapeType="1"/>
                </p:cNvSpPr>
                <p:nvPr/>
              </p:nvSpPr>
              <p:spPr bwMode="auto">
                <a:xfrm>
                  <a:off x="3505200" y="2514600"/>
                  <a:ext cx="457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Line 75"/>
                <p:cNvSpPr>
                  <a:spLocks noChangeShapeType="1"/>
                </p:cNvSpPr>
                <p:nvPr/>
              </p:nvSpPr>
              <p:spPr bwMode="auto">
                <a:xfrm>
                  <a:off x="3048000" y="3581400"/>
                  <a:ext cx="152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AutoShape 80"/>
                <p:cNvSpPr>
                  <a:spLocks noChangeArrowheads="1"/>
                </p:cNvSpPr>
                <p:nvPr/>
              </p:nvSpPr>
              <p:spPr bwMode="auto">
                <a:xfrm rot="5400000">
                  <a:off x="2819400" y="3581400"/>
                  <a:ext cx="304800" cy="152400"/>
                </a:xfrm>
                <a:prstGeom prst="flowChartTermina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Line 81"/>
                <p:cNvSpPr>
                  <a:spLocks noChangeShapeType="1"/>
                </p:cNvSpPr>
                <p:nvPr/>
              </p:nvSpPr>
              <p:spPr bwMode="auto">
                <a:xfrm>
                  <a:off x="2514600" y="3733800"/>
                  <a:ext cx="381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997075" y="3519488"/>
                  <a:ext cx="595313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  <a:latin typeface="Courier New" pitchFamily="-65" charset="0"/>
                    </a:rPr>
                    <a:t>nop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90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Line 90"/>
                <p:cNvSpPr>
                  <a:spLocks noChangeShapeType="1"/>
                </p:cNvSpPr>
                <p:nvPr/>
              </p:nvSpPr>
              <p:spPr bwMode="auto">
                <a:xfrm>
                  <a:off x="1295400" y="3581400"/>
                  <a:ext cx="1600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AutoShape 91"/>
                <p:cNvSpPr>
                  <a:spLocks noChangeArrowheads="1"/>
                </p:cNvSpPr>
                <p:nvPr/>
              </p:nvSpPr>
              <p:spPr bwMode="auto">
                <a:xfrm>
                  <a:off x="37338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AutoShape 92"/>
                <p:cNvSpPr>
                  <a:spLocks noChangeArrowheads="1"/>
                </p:cNvSpPr>
                <p:nvPr/>
              </p:nvSpPr>
              <p:spPr bwMode="auto">
                <a:xfrm>
                  <a:off x="57150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AutoShape 93"/>
                <p:cNvSpPr>
                  <a:spLocks noChangeArrowheads="1"/>
                </p:cNvSpPr>
                <p:nvPr/>
              </p:nvSpPr>
              <p:spPr bwMode="auto">
                <a:xfrm>
                  <a:off x="13716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AutoShape 94"/>
                <p:cNvSpPr>
                  <a:spLocks noChangeArrowheads="1"/>
                </p:cNvSpPr>
                <p:nvPr/>
              </p:nvSpPr>
              <p:spPr bwMode="auto">
                <a:xfrm>
                  <a:off x="35814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AutoShape 95"/>
                <p:cNvSpPr>
                  <a:spLocks noChangeArrowheads="1"/>
                </p:cNvSpPr>
                <p:nvPr/>
              </p:nvSpPr>
              <p:spPr bwMode="auto">
                <a:xfrm>
                  <a:off x="38862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AutoShape 96"/>
                <p:cNvSpPr>
                  <a:spLocks noChangeArrowheads="1"/>
                </p:cNvSpPr>
                <p:nvPr/>
              </p:nvSpPr>
              <p:spPr bwMode="auto">
                <a:xfrm>
                  <a:off x="57912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AutoShape 97"/>
                <p:cNvSpPr>
                  <a:spLocks noChangeArrowheads="1"/>
                </p:cNvSpPr>
                <p:nvPr/>
              </p:nvSpPr>
              <p:spPr bwMode="auto">
                <a:xfrm>
                  <a:off x="5638800" y="16002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AutoShape 98"/>
                <p:cNvSpPr>
                  <a:spLocks noChangeArrowheads="1"/>
                </p:cNvSpPr>
                <p:nvPr/>
              </p:nvSpPr>
              <p:spPr bwMode="auto">
                <a:xfrm>
                  <a:off x="4038600" y="11430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AutoShape 99"/>
                <p:cNvSpPr>
                  <a:spLocks noChangeArrowheads="1"/>
                </p:cNvSpPr>
                <p:nvPr/>
              </p:nvSpPr>
              <p:spPr bwMode="auto">
                <a:xfrm>
                  <a:off x="5638800" y="21336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110" name="Straight Connector 109"/>
            <p:cNvCxnSpPr/>
            <p:nvPr/>
          </p:nvCxnSpPr>
          <p:spPr>
            <a:xfrm>
              <a:off x="1143000" y="4572000"/>
              <a:ext cx="0" cy="1447800"/>
            </a:xfrm>
            <a:prstGeom prst="line">
              <a:avLst/>
            </a:prstGeom>
            <a:ln w="381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95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+ Modern predictors &gt; 90% accuracy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Raise performance </a:t>
            </a:r>
            <a:r>
              <a:rPr lang="en-US" i="1" dirty="0" smtClean="0"/>
              <a:t>and </a:t>
            </a:r>
            <a:r>
              <a:rPr lang="en-US" dirty="0" smtClean="0"/>
              <a:t>energy efficiency (why?)</a:t>
            </a:r>
          </a:p>
          <a:p>
            <a:pPr marL="0" indent="0">
              <a:buNone/>
            </a:pPr>
            <a:r>
              <a:rPr lang="en-US" dirty="0" smtClean="0"/>
              <a:t>– Area increase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smtClean="0"/>
              <a:t>Potential fetch stage latency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28800"/>
            <a:ext cx="8229600" cy="3886200"/>
          </a:xfrm>
        </p:spPr>
        <p:txBody>
          <a:bodyPr/>
          <a:lstStyle/>
          <a:p>
            <a:r>
              <a:rPr lang="en-US" sz="2800" dirty="0" smtClean="0"/>
              <a:t>Memory: the larger it gets, the slower it gets</a:t>
            </a:r>
          </a:p>
          <a:p>
            <a:r>
              <a:rPr lang="en-US" sz="2800" dirty="0" smtClean="0"/>
              <a:t>Rough numbers: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42971"/>
              </p:ext>
            </p:extLst>
          </p:nvPr>
        </p:nvGraphicFramePr>
        <p:xfrm>
          <a:off x="665793" y="3108960"/>
          <a:ext cx="8097207" cy="3063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81568"/>
                <a:gridCol w="1731953"/>
                <a:gridCol w="1850086"/>
                <a:gridCol w="2133600"/>
              </a:tblGrid>
              <a:tr h="4724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Latency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Bandwidth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SRAM (L1,</a:t>
                      </a:r>
                      <a:r>
                        <a:rPr lang="en-US" sz="2400" baseline="0" dirty="0" smtClean="0"/>
                        <a:t> L2, L3)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1-2ns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200GBps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1-20MB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DRAM (memory)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70ns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20GBps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1-20GB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Flash (disk)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70-90µs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200MBps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100-1000GB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HDD (disk)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10ms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1-150MBps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500-3000GB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2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data </a:t>
            </a:r>
            <a:r>
              <a:rPr lang="en-US" dirty="0" err="1" smtClean="0"/>
              <a:t>weneed</a:t>
            </a:r>
            <a:r>
              <a:rPr lang="en-US" dirty="0" smtClean="0"/>
              <a:t> close</a:t>
            </a:r>
          </a:p>
          <a:p>
            <a:r>
              <a:rPr lang="en-US" dirty="0" smtClean="0"/>
              <a:t>Exploit:</a:t>
            </a:r>
          </a:p>
          <a:p>
            <a:pPr lvl="1"/>
            <a:r>
              <a:rPr lang="en-US" dirty="0" smtClean="0"/>
              <a:t>Temporal locality</a:t>
            </a:r>
          </a:p>
          <a:p>
            <a:pPr lvl="2"/>
            <a:r>
              <a:rPr lang="en-US" dirty="0" smtClean="0"/>
              <a:t>Chunk just used likely to be used again soon</a:t>
            </a:r>
          </a:p>
          <a:p>
            <a:pPr lvl="1"/>
            <a:r>
              <a:rPr lang="en-US" dirty="0" smtClean="0"/>
              <a:t>Spatial locality</a:t>
            </a:r>
          </a:p>
          <a:p>
            <a:pPr lvl="2"/>
            <a:r>
              <a:rPr lang="en-US" dirty="0" smtClean="0"/>
              <a:t>Next chunk to use is likely close to previous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Hierarchy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Hardware-managed</a:t>
            </a:r>
          </a:p>
          <a:p>
            <a:pPr lvl="1"/>
            <a:r>
              <a:rPr lang="en-US" dirty="0" smtClean="0"/>
              <a:t>L1 Instruction/Data caches</a:t>
            </a:r>
          </a:p>
          <a:p>
            <a:pPr lvl="1"/>
            <a:r>
              <a:rPr lang="en-US" dirty="0" smtClean="0"/>
              <a:t>L2 unified cache</a:t>
            </a:r>
          </a:p>
          <a:p>
            <a:pPr lvl="1"/>
            <a:r>
              <a:rPr lang="en-US" dirty="0" smtClean="0"/>
              <a:t>L3 unified cache</a:t>
            </a:r>
          </a:p>
          <a:p>
            <a:r>
              <a:rPr lang="en-US" dirty="0" smtClean="0"/>
              <a:t>Software-managed</a:t>
            </a:r>
          </a:p>
          <a:p>
            <a:pPr lvl="1"/>
            <a:r>
              <a:rPr lang="en-US" dirty="0" smtClean="0"/>
              <a:t>Main memory</a:t>
            </a:r>
          </a:p>
          <a:p>
            <a:pPr lvl="1"/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43637" y="1524000"/>
            <a:ext cx="533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I$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05612" y="1524000"/>
            <a:ext cx="50482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D$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243" y="2166937"/>
            <a:ext cx="1271587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01926" y="2967037"/>
            <a:ext cx="175022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53037" y="4114800"/>
            <a:ext cx="3048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5706068" y="5548312"/>
            <a:ext cx="2141935" cy="7620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Disk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0" idx="2"/>
          </p:cNvCxnSpPr>
          <p:nvPr/>
        </p:nvCxnSpPr>
        <p:spPr>
          <a:xfrm>
            <a:off x="6510337" y="1905000"/>
            <a:ext cx="0" cy="26193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</p:cNvCxnSpPr>
          <p:nvPr/>
        </p:nvCxnSpPr>
        <p:spPr>
          <a:xfrm flipH="1">
            <a:off x="7058024" y="1905000"/>
            <a:ext cx="1" cy="26193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  <a:endCxn id="13" idx="0"/>
          </p:cNvCxnSpPr>
          <p:nvPr/>
        </p:nvCxnSpPr>
        <p:spPr>
          <a:xfrm flipH="1">
            <a:off x="6777036" y="2700337"/>
            <a:ext cx="1" cy="26670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>
            <a:off x="6777036" y="3729037"/>
            <a:ext cx="1" cy="385763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1"/>
          </p:cNvCxnSpPr>
          <p:nvPr/>
        </p:nvCxnSpPr>
        <p:spPr>
          <a:xfrm flipH="1">
            <a:off x="6777036" y="5181600"/>
            <a:ext cx="1" cy="366712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01926" y="6400800"/>
            <a:ext cx="175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(not to scale)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953000" y="1905000"/>
            <a:ext cx="0" cy="4024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534400" y="1905000"/>
            <a:ext cx="0" cy="4024312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14862" y="2782163"/>
            <a:ext cx="22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610600" y="2782163"/>
            <a:ext cx="22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Reminders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Course website</a:t>
            </a:r>
          </a:p>
          <a:p>
            <a:pPr lvl="1" eaLnBrk="1" hangingPunct="1">
              <a:defRPr/>
            </a:pPr>
            <a:r>
              <a:rPr lang="en-US" sz="2000" dirty="0">
                <a:hlinkClick r:id="rId3"/>
              </a:rPr>
              <a:t>http://www.seas.upenn.edu/~cis565/</a:t>
            </a:r>
            <a:endParaRPr lang="en-US" sz="2000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Google Group</a:t>
            </a:r>
          </a:p>
          <a:p>
            <a:pPr lvl="1" eaLnBrk="1" hangingPunct="1">
              <a:defRPr/>
            </a:pPr>
            <a:r>
              <a:rPr lang="en-US" sz="2400" dirty="0" smtClean="0"/>
              <a:t>Signup: </a:t>
            </a:r>
            <a:r>
              <a:rPr lang="en-US" sz="2000" dirty="0">
                <a:hlinkClick r:id="rId4"/>
              </a:rPr>
              <a:t>https://groups.google.com/forum/#!forum/cis-565-fall-2013</a:t>
            </a:r>
            <a:endParaRPr lang="en-US" sz="2000" dirty="0"/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GitHub</a:t>
            </a:r>
          </a:p>
          <a:p>
            <a:pPr lvl="1" eaLnBrk="1" hangingPunct="1">
              <a:defRPr/>
            </a:pPr>
            <a:r>
              <a:rPr lang="en-US" sz="2400" dirty="0"/>
              <a:t>Create an </a:t>
            </a:r>
            <a:r>
              <a:rPr lang="en-US" sz="2400" dirty="0" smtClean="0"/>
              <a:t>account: </a:t>
            </a:r>
            <a:r>
              <a:rPr lang="en-US" sz="2400" dirty="0" smtClean="0">
                <a:hlinkClick r:id="rId5"/>
              </a:rPr>
              <a:t>https</a:t>
            </a:r>
            <a:r>
              <a:rPr lang="en-US" sz="2400" dirty="0">
                <a:hlinkClick r:id="rId5"/>
              </a:rPr>
              <a:t>://github.com/signup/free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 smtClean="0"/>
              <a:t>Change it to an </a:t>
            </a:r>
            <a:r>
              <a:rPr lang="en-US" sz="2400" dirty="0" err="1" smtClean="0"/>
              <a:t>edu</a:t>
            </a:r>
            <a:r>
              <a:rPr lang="en-US" sz="2400" dirty="0"/>
              <a:t> account: </a:t>
            </a:r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github.com/edu</a:t>
            </a:r>
            <a:endParaRPr lang="en-US" sz="24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13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19200" y="6324600"/>
            <a:ext cx="6858000" cy="5334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Intel Core i7 3960X – 15MB L3 (25% of die). 4-channel Memory Controller, 51.2GB/s total</a:t>
            </a:r>
            <a:endParaRPr lang="en-US" baseline="30000" dirty="0" smtClean="0"/>
          </a:p>
          <a:p>
            <a:pPr algn="ctr"/>
            <a:r>
              <a:rPr lang="en-US" baseline="30000" dirty="0" smtClean="0"/>
              <a:t>Source: </a:t>
            </a:r>
            <a:r>
              <a:rPr lang="en-US" baseline="30000" dirty="0" smtClean="0">
                <a:hlinkClick r:id="rId3"/>
              </a:rPr>
              <a:t>www.lostcircuits.com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858000" cy="609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1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IPC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IPC (instructions/cycle) bottlenecked at 1 instruction / clock</a:t>
            </a:r>
          </a:p>
          <a:p>
            <a:r>
              <a:rPr lang="en-US" sz="2800" dirty="0" smtClean="0"/>
              <a:t>Superscalar – increase pipeline width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" y="3581400"/>
            <a:ext cx="911110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Penn CIS371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79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Consider instructions: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r1,r2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r3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r3,r4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r4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r5,r2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r3 </a:t>
            </a:r>
          </a:p>
          <a:p>
            <a:pPr marL="0" indent="0" algn="ctr">
              <a:buNone/>
            </a:pPr>
            <a:r>
              <a:rPr lang="en-US" sz="2000" b="1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r3,</a:t>
            </a:r>
            <a:r>
              <a:rPr lang="en-US" sz="20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r1</a:t>
            </a:r>
          </a:p>
          <a:p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are dependent (Read-After-Write, RAW)</a:t>
            </a: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are dependent (RAW)</a:t>
            </a:r>
          </a:p>
          <a:p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are </a:t>
            </a:r>
            <a:r>
              <a:rPr lang="en-US" i="1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not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(Write-After-Write, WAW)</a:t>
            </a: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Renaming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this instead: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p1,p2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p6 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p6,p4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p7 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p5,p2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p8 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buNone/>
            </a:pPr>
            <a:r>
              <a:rPr lang="en-US" sz="2000" b="1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p8,</a:t>
            </a:r>
            <a:r>
              <a:rPr lang="en-US" sz="20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p9</a:t>
            </a:r>
          </a:p>
          <a:p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can now execute in parallel</a:t>
            </a: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Out-of-Order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Reordering instructions to maximize throughput</a:t>
            </a:r>
          </a:p>
          <a:p>
            <a:r>
              <a:rPr lang="en-US" dirty="0"/>
              <a:t>Fetch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Decode  Rename  Dispatch  Issue  Register-Read  Execute  Memory  </a:t>
            </a:r>
            <a:r>
              <a:rPr lang="en-US" dirty="0" err="1" smtClean="0">
                <a:sym typeface="Wingdings" pitchFamily="2" charset="2"/>
              </a:rPr>
              <a:t>Writeback</a:t>
            </a:r>
            <a:r>
              <a:rPr lang="en-US" dirty="0" smtClean="0">
                <a:sym typeface="Wingdings" pitchFamily="2" charset="2"/>
              </a:rPr>
              <a:t>  Commit</a:t>
            </a:r>
          </a:p>
          <a:p>
            <a:r>
              <a:rPr lang="en-US" dirty="0" smtClean="0">
                <a:sym typeface="Wingdings" pitchFamily="2" charset="2"/>
              </a:rPr>
              <a:t>Reorder Buffer (ROB)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Keeps track of status for in-flight instructions</a:t>
            </a:r>
          </a:p>
          <a:p>
            <a:r>
              <a:rPr lang="en-US" dirty="0" smtClean="0">
                <a:sym typeface="Wingdings" pitchFamily="2" charset="2"/>
              </a:rPr>
              <a:t>Physical Register File (PRF)</a:t>
            </a:r>
          </a:p>
          <a:p>
            <a:r>
              <a:rPr lang="en-US" dirty="0" smtClean="0">
                <a:sym typeface="Wingdings" pitchFamily="2" charset="2"/>
              </a:rPr>
              <a:t>Issue Queue/Scheduler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Chooses next instruction(s) to execute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in the 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Covered Instruction-Level (ILP) extraction</a:t>
            </a:r>
          </a:p>
          <a:p>
            <a:pPr lvl="1"/>
            <a:r>
              <a:rPr lang="en-US" dirty="0" smtClean="0"/>
              <a:t>Superscalar</a:t>
            </a:r>
          </a:p>
          <a:p>
            <a:pPr lvl="1"/>
            <a:r>
              <a:rPr lang="en-US" dirty="0" smtClean="0"/>
              <a:t>Out-of-order</a:t>
            </a:r>
          </a:p>
          <a:p>
            <a:r>
              <a:rPr lang="en-US" dirty="0" smtClean="0"/>
              <a:t>Data-Level Parallelism (DLP)</a:t>
            </a:r>
          </a:p>
          <a:p>
            <a:pPr lvl="1"/>
            <a:r>
              <a:rPr lang="en-US" dirty="0" smtClean="0"/>
              <a:t>Vectors</a:t>
            </a:r>
          </a:p>
          <a:p>
            <a:r>
              <a:rPr lang="en-US" dirty="0" smtClean="0"/>
              <a:t>Thread-Level Parallelism (TLP)</a:t>
            </a:r>
          </a:p>
          <a:p>
            <a:pPr lvl="1"/>
            <a:r>
              <a:rPr lang="en-US" dirty="0" smtClean="0"/>
              <a:t>Simultaneous Multithreading (SMT)</a:t>
            </a:r>
          </a:p>
          <a:p>
            <a:pPr lvl="1"/>
            <a:r>
              <a:rPr lang="en-US" dirty="0" smtClean="0"/>
              <a:t>Multicore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</a:rPr>
              <a:t>for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(</a:t>
            </a:r>
            <a:r>
              <a:rPr lang="nn-NO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</a:rPr>
              <a:t>int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0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&lt;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N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++)</a:t>
            </a:r>
            <a:endParaRPr lang="nn-NO" dirty="0">
              <a:solidFill>
                <a:srgbClr val="000000"/>
              </a:solidFill>
              <a:highlight>
                <a:srgbClr val="FFFFFF"/>
              </a:highlight>
              <a:latin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	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B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C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Data-level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Instruction Multiple Data (SIMD)</a:t>
            </a:r>
          </a:p>
          <a:p>
            <a:pPr lvl="1"/>
            <a:r>
              <a:rPr lang="en-US" dirty="0" smtClean="0"/>
              <a:t>Let’s make the execution unit (ALU) really wide</a:t>
            </a:r>
          </a:p>
          <a:p>
            <a:pPr lvl="1"/>
            <a:r>
              <a:rPr lang="en-US" dirty="0" smtClean="0"/>
              <a:t>Let’s make the registers really wide too</a:t>
            </a:r>
          </a:p>
          <a:p>
            <a:endParaRPr lang="en-US" sz="1500" dirty="0"/>
          </a:p>
          <a:p>
            <a:pPr marL="0" indent="0">
              <a:buNone/>
            </a:pPr>
            <a:r>
              <a:rPr lang="nn-NO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</a:rPr>
              <a:t>for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(</a:t>
            </a:r>
            <a:r>
              <a:rPr lang="nn-NO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</a:rPr>
              <a:t>int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0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&lt;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N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nn-NO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+= 4</a:t>
            </a:r>
            <a:r>
              <a:rPr lang="nn-NO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) {</a:t>
            </a:r>
          </a:p>
          <a:p>
            <a:pPr marL="0" indent="0">
              <a:buNone/>
            </a:pP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	</a:t>
            </a:r>
            <a:r>
              <a:rPr lang="nn-NO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// in parallel</a:t>
            </a:r>
            <a:endParaRPr lang="nn-NO" dirty="0">
              <a:solidFill>
                <a:srgbClr val="FF0000"/>
              </a:solidFill>
              <a:highlight>
                <a:srgbClr val="FFFFFF"/>
              </a:highlight>
              <a:latin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	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B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C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	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A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i+1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B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i+1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C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i+1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];</a:t>
            </a:r>
            <a:endParaRPr 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	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A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i+2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B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i+2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C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i+2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];</a:t>
            </a:r>
            <a:endParaRPr 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	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A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i+3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B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i+3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C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i+3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Operations in x86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SSE2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-wide packed float and packed integer instructions</a:t>
            </a:r>
          </a:p>
          <a:p>
            <a:pPr lvl="1"/>
            <a:r>
              <a:rPr lang="en-US" dirty="0" smtClean="0"/>
              <a:t>Intel Pentium 4 onwards</a:t>
            </a:r>
          </a:p>
          <a:p>
            <a:pPr lvl="1"/>
            <a:r>
              <a:rPr lang="en-US" dirty="0" smtClean="0"/>
              <a:t>AMD Athlon 64 onwards</a:t>
            </a:r>
          </a:p>
          <a:p>
            <a:r>
              <a:rPr lang="en-US" dirty="0" smtClean="0"/>
              <a:t>AVX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-wide packed float and packed integer instructions</a:t>
            </a:r>
          </a:p>
          <a:p>
            <a:pPr lvl="1"/>
            <a:r>
              <a:rPr lang="en-US" dirty="0" smtClean="0"/>
              <a:t>Intel Sandy Bridge</a:t>
            </a:r>
          </a:p>
          <a:p>
            <a:pPr lvl="1"/>
            <a:r>
              <a:rPr lang="en-US" dirty="0" smtClean="0"/>
              <a:t>AMD Bulldozer</a:t>
            </a:r>
          </a:p>
        </p:txBody>
      </p:sp>
    </p:spTree>
    <p:extLst>
      <p:ext uri="{BB962C8B-B14F-4D97-AF65-F5344CB8AC3E}">
        <p14:creationId xmlns:p14="http://schemas.microsoft.com/office/powerpoint/2010/main" val="34481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Thread-Level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Composition</a:t>
            </a:r>
          </a:p>
          <a:p>
            <a:pPr lvl="1"/>
            <a:r>
              <a:rPr lang="en-US" dirty="0" smtClean="0"/>
              <a:t>Instruction streams</a:t>
            </a:r>
          </a:p>
          <a:p>
            <a:pPr lvl="1"/>
            <a:r>
              <a:rPr lang="en-US" dirty="0" smtClean="0"/>
              <a:t>Private PC, registers, stack</a:t>
            </a:r>
          </a:p>
          <a:p>
            <a:pPr lvl="1"/>
            <a:r>
              <a:rPr lang="en-US" dirty="0" smtClean="0"/>
              <a:t>Shared </a:t>
            </a:r>
            <a:r>
              <a:rPr lang="en-US" dirty="0" err="1" smtClean="0"/>
              <a:t>globals</a:t>
            </a:r>
            <a:r>
              <a:rPr lang="en-US" dirty="0" smtClean="0"/>
              <a:t>, heap</a:t>
            </a:r>
          </a:p>
          <a:p>
            <a:r>
              <a:rPr lang="en-US" dirty="0" smtClean="0"/>
              <a:t>Created and destroyed by programmer</a:t>
            </a:r>
          </a:p>
          <a:p>
            <a:r>
              <a:rPr lang="en-US" dirty="0" smtClean="0"/>
              <a:t>Scheduled by programmer or by OS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06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0 due Monday 09/09</a:t>
            </a:r>
          </a:p>
          <a:p>
            <a:r>
              <a:rPr lang="en-US" dirty="0" smtClean="0"/>
              <a:t>Project 1</a:t>
            </a:r>
          </a:p>
          <a:p>
            <a:pPr lvl="1"/>
            <a:r>
              <a:rPr lang="en-US" dirty="0" smtClean="0"/>
              <a:t>Released Monday 09/09</a:t>
            </a:r>
          </a:p>
          <a:p>
            <a:pPr lvl="1"/>
            <a:r>
              <a:rPr lang="en-US" dirty="0" smtClean="0"/>
              <a:t>Due Wednesday 09/18</a:t>
            </a:r>
          </a:p>
          <a:p>
            <a:pPr lvl="1"/>
            <a:r>
              <a:rPr lang="en-US" dirty="0" smtClean="0"/>
              <a:t>In-class demos </a:t>
            </a:r>
            <a:r>
              <a:rPr lang="en-US" dirty="0"/>
              <a:t>Wednesday 09/18</a:t>
            </a:r>
          </a:p>
        </p:txBody>
      </p:sp>
    </p:spTree>
    <p:extLst>
      <p:ext uri="{BB962C8B-B14F-4D97-AF65-F5344CB8AC3E}">
        <p14:creationId xmlns:p14="http://schemas.microsoft.com/office/powerpoint/2010/main" val="1776355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 can be issued from multiple threads</a:t>
            </a:r>
          </a:p>
          <a:p>
            <a:r>
              <a:rPr lang="en-US" dirty="0" smtClean="0"/>
              <a:t>Requires partitioning of ROB, other buffers</a:t>
            </a:r>
          </a:p>
          <a:p>
            <a:pPr marL="0" indent="0">
              <a:buNone/>
            </a:pPr>
            <a:r>
              <a:rPr lang="en-US" dirty="0" smtClean="0"/>
              <a:t>+ Minimal hardware duplication</a:t>
            </a:r>
          </a:p>
          <a:p>
            <a:pPr marL="0" indent="0">
              <a:buNone/>
            </a:pPr>
            <a:r>
              <a:rPr lang="en-US" dirty="0" smtClean="0"/>
              <a:t>+ More scheduling freedom for </a:t>
            </a:r>
            <a:r>
              <a:rPr lang="en-US" dirty="0" err="1" smtClean="0"/>
              <a:t>OoO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smtClean="0"/>
              <a:t>Cache and execution resource contention can reduce single-threaded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Replicate full pipeline</a:t>
            </a:r>
          </a:p>
          <a:p>
            <a:r>
              <a:rPr lang="en-US" dirty="0" smtClean="0"/>
              <a:t>Sandy Bridge-E: 6 cores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smtClean="0"/>
              <a:t>Full cores, no resource sharing other than last-level cache</a:t>
            </a:r>
          </a:p>
          <a:p>
            <a:pPr marL="0" indent="0">
              <a:buNone/>
            </a:pPr>
            <a:r>
              <a:rPr lang="en-US" dirty="0" smtClean="0"/>
              <a:t>+ Easier way to take advantage of Moore’s Law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smtClean="0"/>
              <a:t>Utilization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CPU optimized for sequential programming</a:t>
            </a:r>
          </a:p>
          <a:p>
            <a:pPr lvl="1"/>
            <a:r>
              <a:rPr lang="en-US" dirty="0" smtClean="0"/>
              <a:t>Pipelines, branch prediction, superscalar, </a:t>
            </a:r>
            <a:r>
              <a:rPr lang="en-US" dirty="0" err="1" smtClean="0"/>
              <a:t>OoO</a:t>
            </a:r>
            <a:endParaRPr lang="en-US" dirty="0" smtClean="0"/>
          </a:p>
          <a:p>
            <a:pPr lvl="1"/>
            <a:r>
              <a:rPr lang="en-US" dirty="0" smtClean="0"/>
              <a:t>Reduce execution time with high clock speeds and high utilization</a:t>
            </a:r>
          </a:p>
          <a:p>
            <a:r>
              <a:rPr lang="en-US" sz="2800" dirty="0" smtClean="0"/>
              <a:t>Slow memory is a constant problem</a:t>
            </a:r>
          </a:p>
          <a:p>
            <a:r>
              <a:rPr lang="en-US" sz="2800" dirty="0" smtClean="0"/>
              <a:t>Parallelism</a:t>
            </a:r>
          </a:p>
          <a:p>
            <a:pPr lvl="1"/>
            <a:r>
              <a:rPr lang="en-US" dirty="0" smtClean="0"/>
              <a:t>Sandy Bridge-E great for 6-12 active threads</a:t>
            </a:r>
          </a:p>
          <a:p>
            <a:pPr lvl="1"/>
            <a:r>
              <a:rPr lang="en-US" dirty="0" smtClean="0"/>
              <a:t>How about 12,000?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968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this happen?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794000" y="6553200"/>
            <a:ext cx="6400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://proteneer.com/blog/?p=263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pic>
        <p:nvPicPr>
          <p:cNvPr id="6" name="Picture 2" descr="http://proteneer.com/blog/wp-content/uploads/2011/10/nvid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752600"/>
            <a:ext cx="5857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439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Triangles/vertices and pixels/fragments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3" y="2680495"/>
            <a:ext cx="2130556" cy="15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3" y="4464050"/>
            <a:ext cx="213055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14fig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74" y="2766273"/>
            <a:ext cx="3319926" cy="32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/>
              <a:t>Right image </a:t>
            </a:r>
            <a:r>
              <a:rPr lang="en-US" sz="1200" dirty="0"/>
              <a:t>from </a:t>
            </a:r>
            <a:r>
              <a:rPr lang="en-US" sz="1200" dirty="0" smtClean="0">
                <a:hlinkClick r:id="rId5"/>
              </a:rPr>
              <a:t>http</a:t>
            </a:r>
            <a:r>
              <a:rPr lang="en-US" sz="1200" dirty="0">
                <a:hlinkClick r:id="rId5"/>
              </a:rPr>
              <a:t>://</a:t>
            </a:r>
            <a:r>
              <a:rPr lang="en-US" sz="1200" dirty="0" smtClean="0">
                <a:hlinkClick r:id="rId5"/>
              </a:rPr>
              <a:t>http.developer.nvidia.com/GPUGems3/gpugems3_ch14.html</a:t>
            </a:r>
            <a:r>
              <a:rPr lang="en-US" sz="1200" dirty="0" smtClean="0"/>
              <a:t> </a:t>
            </a:r>
          </a:p>
          <a:p>
            <a:pPr algn="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0924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90s – Pre GPU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38288"/>
            <a:ext cx="8991600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Slide from 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s09.idav.ucdavis.edu/talks/01-BPS-SIGGRAPH09-mhouston.pdf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7560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GPUs?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Graphics workloads </a:t>
            </a:r>
            <a:r>
              <a:rPr lang="en-US" dirty="0"/>
              <a:t>are embarrassingly parallel</a:t>
            </a:r>
            <a:endParaRPr lang="en-US" dirty="0" smtClean="0"/>
          </a:p>
          <a:p>
            <a:pPr lvl="1"/>
            <a:r>
              <a:rPr lang="en-US" dirty="0" smtClean="0"/>
              <a:t>Data-parallel</a:t>
            </a:r>
          </a:p>
          <a:p>
            <a:pPr lvl="1"/>
            <a:r>
              <a:rPr lang="en-US" dirty="0" smtClean="0"/>
              <a:t>Pipeline-parallel</a:t>
            </a:r>
          </a:p>
          <a:p>
            <a:r>
              <a:rPr lang="en-US" dirty="0" smtClean="0"/>
              <a:t>CPU and GPU execute in parallel</a:t>
            </a:r>
          </a:p>
          <a:p>
            <a:r>
              <a:rPr lang="en-US" dirty="0"/>
              <a:t>Hardware:  texture filtering, rasterization, </a:t>
            </a:r>
            <a:r>
              <a:rPr lang="en-US" dirty="0" smtClean="0"/>
              <a:t>etc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72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Parallel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362200"/>
          </a:xfrm>
        </p:spPr>
        <p:txBody>
          <a:bodyPr/>
          <a:lstStyle/>
          <a:p>
            <a:r>
              <a:rPr lang="en-US" i="1" dirty="0" smtClean="0">
                <a:solidFill>
                  <a:srgbClr val="FF9933"/>
                </a:solidFill>
              </a:rPr>
              <a:t>Beyond Graphics</a:t>
            </a:r>
          </a:p>
          <a:p>
            <a:pPr lvl="1"/>
            <a:r>
              <a:rPr lang="en-US" dirty="0" smtClean="0"/>
              <a:t>Cloth simulation</a:t>
            </a:r>
          </a:p>
          <a:p>
            <a:pPr lvl="1"/>
            <a:r>
              <a:rPr lang="en-US" dirty="0" smtClean="0"/>
              <a:t>Particle system</a:t>
            </a:r>
          </a:p>
          <a:p>
            <a:pPr lvl="1"/>
            <a:r>
              <a:rPr lang="en-US" dirty="0" smtClean="0"/>
              <a:t>Matrix multiply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from:  </a:t>
            </a:r>
            <a:r>
              <a:rPr lang="en-US" sz="1200">
                <a:hlinkClick r:id="rId3"/>
              </a:rPr>
              <a:t>https://plus.google.com/u/0/photos/100838748547881402137/albums/5407605084626995217/5581900335460078306</a:t>
            </a:r>
            <a:endParaRPr lang="en-US" sz="120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45529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512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42975"/>
            <a:ext cx="8570913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045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7" y="942975"/>
            <a:ext cx="8447087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00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Walkthrough Project 0</a:t>
            </a:r>
          </a:p>
          <a:p>
            <a:r>
              <a:rPr lang="en-US" dirty="0" smtClean="0"/>
              <a:t>CPU and GPU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45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57263"/>
            <a:ext cx="8485187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307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38213"/>
            <a:ext cx="85137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353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971550"/>
            <a:ext cx="8542337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28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76313"/>
            <a:ext cx="8351837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353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52500"/>
            <a:ext cx="84089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726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52500"/>
            <a:ext cx="84947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669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2" y="952500"/>
            <a:ext cx="835183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5105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52500"/>
            <a:ext cx="84566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716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85838"/>
            <a:ext cx="8332787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3367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962025"/>
            <a:ext cx="8370887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0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Overview Follow-Up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Progress – students surpass teaches</a:t>
            </a:r>
          </a:p>
          <a:p>
            <a:pPr eaLnBrk="1" hangingPunct="1">
              <a:defRPr/>
            </a:pPr>
            <a:r>
              <a:rPr lang="en-US" dirty="0" smtClean="0"/>
              <a:t>I want more than 2% impact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3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976313"/>
            <a:ext cx="8399463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8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976313"/>
            <a:ext cx="8389937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6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981075"/>
            <a:ext cx="841851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8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33450"/>
            <a:ext cx="8408987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9966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66788"/>
            <a:ext cx="8285163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8320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52500"/>
            <a:ext cx="8332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8455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66788"/>
            <a:ext cx="8332787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4540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962025"/>
            <a:ext cx="8418513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5372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7788"/>
            <a:ext cx="8456613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150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538288"/>
            <a:ext cx="8418513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40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 slides – Varun Sampath, NVIDIA</a:t>
            </a:r>
          </a:p>
          <a:p>
            <a:r>
              <a:rPr lang="en-US" dirty="0"/>
              <a:t>GPU </a:t>
            </a:r>
            <a:r>
              <a:rPr lang="en-US" dirty="0" smtClean="0"/>
              <a:t>slides</a:t>
            </a:r>
          </a:p>
          <a:p>
            <a:pPr lvl="1"/>
            <a:r>
              <a:rPr lang="en-US" dirty="0" smtClean="0"/>
              <a:t>Kayvon </a:t>
            </a:r>
            <a:r>
              <a:rPr lang="en-US" dirty="0" err="1" smtClean="0"/>
              <a:t>Fatahalian</a:t>
            </a:r>
            <a:r>
              <a:rPr lang="en-US" dirty="0" smtClean="0"/>
              <a:t>, CMU</a:t>
            </a:r>
          </a:p>
          <a:p>
            <a:pPr lvl="1"/>
            <a:r>
              <a:rPr lang="en-US" dirty="0"/>
              <a:t>Mike Houston, AMD</a:t>
            </a:r>
          </a:p>
        </p:txBody>
      </p:sp>
    </p:spTree>
    <p:extLst>
      <p:ext uri="{BB962C8B-B14F-4D97-AF65-F5344CB8AC3E}">
        <p14:creationId xmlns:p14="http://schemas.microsoft.com/office/powerpoint/2010/main" val="27737479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81075"/>
            <a:ext cx="88566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6262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990600"/>
            <a:ext cx="88090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3389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990600"/>
            <a:ext cx="834231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095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52500"/>
            <a:ext cx="8332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4934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1550"/>
            <a:ext cx="838041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2972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00125"/>
            <a:ext cx="8332787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1831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71550"/>
            <a:ext cx="8332787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0250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966788"/>
            <a:ext cx="8447087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9773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923925"/>
            <a:ext cx="8323263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5342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52500"/>
            <a:ext cx="842803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23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CPU and GPU Trends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FFC000"/>
                </a:solidFill>
              </a:rPr>
              <a:t>FLOPS</a:t>
            </a:r>
            <a:r>
              <a:rPr lang="en-US" smtClean="0"/>
              <a:t> – </a:t>
            </a:r>
            <a:r>
              <a:rPr lang="en-US" i="1" smtClean="0">
                <a:solidFill>
                  <a:srgbClr val="FFC000"/>
                </a:solidFill>
              </a:rPr>
              <a:t>FL</a:t>
            </a:r>
            <a:r>
              <a:rPr lang="en-US" smtClean="0"/>
              <a:t>oating-point </a:t>
            </a:r>
            <a:r>
              <a:rPr lang="en-US" i="1" smtClean="0">
                <a:solidFill>
                  <a:srgbClr val="FFC000"/>
                </a:solidFill>
              </a:rPr>
              <a:t>OP</a:t>
            </a:r>
            <a:r>
              <a:rPr lang="en-US" smtClean="0"/>
              <a:t>erations per </a:t>
            </a:r>
            <a:r>
              <a:rPr lang="en-US" i="1" smtClean="0">
                <a:solidFill>
                  <a:srgbClr val="FFC000"/>
                </a:solidFill>
              </a:rPr>
              <a:t>S</a:t>
            </a:r>
            <a:r>
              <a:rPr lang="en-US" smtClean="0"/>
              <a:t>econd</a:t>
            </a:r>
          </a:p>
          <a:p>
            <a:pPr eaLnBrk="1" hangingPunct="1"/>
            <a:r>
              <a:rPr lang="en-US" i="1" smtClean="0">
                <a:solidFill>
                  <a:srgbClr val="FFC000"/>
                </a:solidFill>
              </a:rPr>
              <a:t>GFLOPS</a:t>
            </a:r>
            <a:r>
              <a:rPr lang="en-US" smtClean="0"/>
              <a:t> - One billion (10</a:t>
            </a:r>
            <a:r>
              <a:rPr lang="en-US" baseline="30000" smtClean="0"/>
              <a:t>9</a:t>
            </a:r>
            <a:r>
              <a:rPr lang="en-US" smtClean="0"/>
              <a:t>) FLOPS</a:t>
            </a:r>
          </a:p>
          <a:p>
            <a:pPr eaLnBrk="1" hangingPunct="1"/>
            <a:r>
              <a:rPr lang="en-US" i="1" smtClean="0">
                <a:solidFill>
                  <a:srgbClr val="FFC000"/>
                </a:solidFill>
              </a:rPr>
              <a:t>TFLOPS</a:t>
            </a:r>
            <a:r>
              <a:rPr lang="en-US" smtClean="0"/>
              <a:t> – 1,000 GFLOPS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962025"/>
            <a:ext cx="8294687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8134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2025"/>
            <a:ext cx="8380413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68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CPU and GPU Trends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2794000" y="6553200"/>
            <a:ext cx="6400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Chart from:  </a:t>
            </a:r>
            <a:r>
              <a:rPr lang="en-US" sz="1400">
                <a:hlinkClick r:id="rId3"/>
              </a:rPr>
              <a:t>http://proteneer.com/blog/?p=263</a:t>
            </a:r>
            <a:r>
              <a:rPr lang="en-US" sz="1400">
                <a:latin typeface="Trebuchet MS" pitchFamily="34" charset="0"/>
              </a:rPr>
              <a:t> </a:t>
            </a:r>
          </a:p>
        </p:txBody>
      </p:sp>
      <p:pic>
        <p:nvPicPr>
          <p:cNvPr id="37892" name="Picture 2" descr="http://proteneer.com/blog/wp-content/uploads/2011/10/nvid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752600"/>
            <a:ext cx="5857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CPU and GPU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Compute</a:t>
            </a:r>
          </a:p>
          <a:p>
            <a:pPr lvl="1" eaLnBrk="1" hangingPunct="1">
              <a:defRPr/>
            </a:pPr>
            <a:r>
              <a:rPr lang="en-US" dirty="0" smtClean="0"/>
              <a:t>Intel Core i7 – 4 cores – 100 GFLOP</a:t>
            </a:r>
          </a:p>
          <a:p>
            <a:pPr lvl="1" eaLnBrk="1" hangingPunct="1">
              <a:defRPr/>
            </a:pPr>
            <a:r>
              <a:rPr lang="en-US" dirty="0" smtClean="0"/>
              <a:t>NVIDIA GTX280 – 240 cores – 1 TFLOP</a:t>
            </a:r>
          </a:p>
          <a:p>
            <a:pPr eaLnBrk="1" hangingPunct="1">
              <a:defRPr/>
            </a:pPr>
            <a:r>
              <a:rPr lang="en-US" dirty="0" smtClean="0"/>
              <a:t>Memory Bandwidth</a:t>
            </a:r>
          </a:p>
          <a:p>
            <a:pPr lvl="1" eaLnBrk="1" hangingPunct="1">
              <a:defRPr/>
            </a:pPr>
            <a:r>
              <a:rPr lang="en-US" dirty="0" smtClean="0"/>
              <a:t>System Memory – 60 GB/s</a:t>
            </a:r>
          </a:p>
          <a:p>
            <a:pPr lvl="1" eaLnBrk="1" hangingPunct="1">
              <a:defRPr/>
            </a:pPr>
            <a:r>
              <a:rPr lang="en-US" dirty="0" smtClean="0"/>
              <a:t>NVIDIA GTX680 – 200 GB/s</a:t>
            </a:r>
          </a:p>
          <a:p>
            <a:pPr lvl="1" eaLnBrk="1" hangingPunct="1">
              <a:defRPr/>
            </a:pPr>
            <a:r>
              <a:rPr lang="en-US" dirty="0" smtClean="0"/>
              <a:t>PCI-E Gen3 – 8 GB/s</a:t>
            </a:r>
          </a:p>
          <a:p>
            <a:pPr eaLnBrk="1" hangingPunct="1">
              <a:defRPr/>
            </a:pPr>
            <a:r>
              <a:rPr lang="en-US" dirty="0" smtClean="0"/>
              <a:t>Install Base</a:t>
            </a:r>
          </a:p>
          <a:p>
            <a:pPr lvl="1" eaLnBrk="1" hangingPunct="1">
              <a:defRPr/>
            </a:pPr>
            <a:r>
              <a:rPr lang="en-US" dirty="0" smtClean="0"/>
              <a:t>Over 400 million CUDA-capable GPUs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9621</TotalTime>
  <Words>1558</Words>
  <Application>Microsoft Office PowerPoint</Application>
  <PresentationFormat>On-screen Show (4:3)</PresentationFormat>
  <Paragraphs>396</Paragraphs>
  <Slides>71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Pixel</vt:lpstr>
      <vt:lpstr>GPU Architecture Overview</vt:lpstr>
      <vt:lpstr>Reminders</vt:lpstr>
      <vt:lpstr>Projects</vt:lpstr>
      <vt:lpstr>Today</vt:lpstr>
      <vt:lpstr>Course Overview Follow-Up</vt:lpstr>
      <vt:lpstr>Acknowledgements</vt:lpstr>
      <vt:lpstr>CPU and GPU Trends</vt:lpstr>
      <vt:lpstr>CPU and GPU Trends</vt:lpstr>
      <vt:lpstr>CPU and GPU Trends</vt:lpstr>
      <vt:lpstr>CPU and GPU Trends</vt:lpstr>
      <vt:lpstr>CPU Review</vt:lpstr>
      <vt:lpstr>CPU Review</vt:lpstr>
      <vt:lpstr>A Simple CPU Core</vt:lpstr>
      <vt:lpstr>Pipelining</vt:lpstr>
      <vt:lpstr>Branches</vt:lpstr>
      <vt:lpstr>Branch Prediction</vt:lpstr>
      <vt:lpstr>Memory Hierarchy</vt:lpstr>
      <vt:lpstr>Caching</vt:lpstr>
      <vt:lpstr>Cache Hierarchy</vt:lpstr>
      <vt:lpstr>PowerPoint Presentation</vt:lpstr>
      <vt:lpstr>Improving IPC </vt:lpstr>
      <vt:lpstr>Scheduling</vt:lpstr>
      <vt:lpstr>Register Renaming</vt:lpstr>
      <vt:lpstr>Out-of-Order Execution</vt:lpstr>
      <vt:lpstr>Parallelism in the CPU</vt:lpstr>
      <vt:lpstr>Vectors Motivation</vt:lpstr>
      <vt:lpstr>CPU Data-level Parallelism</vt:lpstr>
      <vt:lpstr>Vector Operations in x86</vt:lpstr>
      <vt:lpstr>Thread-Level Parallelism</vt:lpstr>
      <vt:lpstr>Simultaneous Multithreading</vt:lpstr>
      <vt:lpstr>Multicore</vt:lpstr>
      <vt:lpstr>CPU Conclusions</vt:lpstr>
      <vt:lpstr>How did this happen?</vt:lpstr>
      <vt:lpstr>Graphics Workloads</vt:lpstr>
      <vt:lpstr>Early 90s – Pre GPU</vt:lpstr>
      <vt:lpstr>Why GPUs? </vt:lpstr>
      <vt:lpstr>Data Parallel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pjcozzi</cp:lastModifiedBy>
  <cp:revision>112</cp:revision>
  <cp:lastPrinted>2012-09-05T18:36:18Z</cp:lastPrinted>
  <dcterms:created xsi:type="dcterms:W3CDTF">2011-01-14T02:17:40Z</dcterms:created>
  <dcterms:modified xsi:type="dcterms:W3CDTF">2013-09-04T20:50:30Z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